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5"/>
  </p:notesMasterIdLst>
  <p:handoutMasterIdLst>
    <p:handoutMasterId r:id="rId36"/>
  </p:handoutMasterIdLst>
  <p:sldIdLst>
    <p:sldId id="348" r:id="rId5"/>
    <p:sldId id="260" r:id="rId6"/>
    <p:sldId id="325" r:id="rId7"/>
    <p:sldId id="337" r:id="rId8"/>
    <p:sldId id="287" r:id="rId9"/>
    <p:sldId id="291" r:id="rId10"/>
    <p:sldId id="308" r:id="rId11"/>
    <p:sldId id="292" r:id="rId12"/>
    <p:sldId id="318" r:id="rId13"/>
    <p:sldId id="352" r:id="rId14"/>
    <p:sldId id="294" r:id="rId15"/>
    <p:sldId id="319" r:id="rId16"/>
    <p:sldId id="296" r:id="rId17"/>
    <p:sldId id="320" r:id="rId18"/>
    <p:sldId id="300" r:id="rId19"/>
    <p:sldId id="321" r:id="rId20"/>
    <p:sldId id="303" r:id="rId21"/>
    <p:sldId id="322" r:id="rId22"/>
    <p:sldId id="311" r:id="rId23"/>
    <p:sldId id="323" r:id="rId24"/>
    <p:sldId id="360" r:id="rId25"/>
    <p:sldId id="361" r:id="rId26"/>
    <p:sldId id="314" r:id="rId27"/>
    <p:sldId id="335" r:id="rId28"/>
    <p:sldId id="351" r:id="rId29"/>
    <p:sldId id="365" r:id="rId30"/>
    <p:sldId id="363" r:id="rId31"/>
    <p:sldId id="362" r:id="rId32"/>
    <p:sldId id="364" r:id="rId33"/>
    <p:sldId id="344"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717" autoAdjust="0"/>
  </p:normalViewPr>
  <p:slideViewPr>
    <p:cSldViewPr>
      <p:cViewPr>
        <p:scale>
          <a:sx n="50" d="100"/>
          <a:sy n="50" d="100"/>
        </p:scale>
        <p:origin x="-1910" y="-7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8"/>
    </p:cViewPr>
  </p:sorterViewPr>
  <p:notesViewPr>
    <p:cSldViewPr>
      <p:cViewPr varScale="1">
        <p:scale>
          <a:sx n="57" d="100"/>
          <a:sy n="57" d="100"/>
        </p:scale>
        <p:origin x="-1810" y="-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15"/>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955" y="0"/>
            <a:ext cx="2946135" cy="496015"/>
          </a:xfrm>
          <a:prstGeom prst="rect">
            <a:avLst/>
          </a:prstGeom>
        </p:spPr>
        <p:txBody>
          <a:bodyPr vert="horz" lIns="91294" tIns="45647" rIns="91294" bIns="45647" rtlCol="0"/>
          <a:lstStyle>
            <a:lvl1pPr algn="r">
              <a:defRPr sz="1200"/>
            </a:lvl1pPr>
          </a:lstStyle>
          <a:p>
            <a:fld id="{38A26072-16DC-4AC4-9037-E6429F90CD61}" type="datetimeFigureOut">
              <a:rPr lang="en-GB" smtClean="0"/>
              <a:pPr/>
              <a:t>17/04/2015</a:t>
            </a:fld>
            <a:endParaRPr lang="en-GB"/>
          </a:p>
        </p:txBody>
      </p:sp>
      <p:sp>
        <p:nvSpPr>
          <p:cNvPr id="4" name="Footer Placeholder 3"/>
          <p:cNvSpPr>
            <a:spLocks noGrp="1"/>
          </p:cNvSpPr>
          <p:nvPr>
            <p:ph type="ftr" sz="quarter" idx="2"/>
          </p:nvPr>
        </p:nvSpPr>
        <p:spPr>
          <a:xfrm>
            <a:off x="0" y="9429039"/>
            <a:ext cx="2946135" cy="496015"/>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fld id="{1F7C1D83-C3CB-4FE4-8F8A-4CCC93ACEAC7}" type="slidenum">
              <a:rPr lang="en-GB" smtClean="0"/>
              <a:pPr/>
              <a:t>‹#›</a:t>
            </a:fld>
            <a:endParaRPr lang="en-GB"/>
          </a:p>
        </p:txBody>
      </p:sp>
    </p:spTree>
    <p:extLst>
      <p:ext uri="{BB962C8B-B14F-4D97-AF65-F5344CB8AC3E}">
        <p14:creationId xmlns:p14="http://schemas.microsoft.com/office/powerpoint/2010/main" val="1159583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vl1pPr>
          </a:lstStyle>
          <a:p>
            <a:fld id="{F214F517-47AB-4490-87C9-D9B811F58466}" type="datetimeFigureOut">
              <a:rPr lang="en-GB" smtClean="0"/>
              <a:pPr/>
              <a:t>17/04/2015</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vl1pPr>
          </a:lstStyle>
          <a:p>
            <a:fld id="{4E6CB148-E357-494A-B158-8A9CD8B3AF41}" type="slidenum">
              <a:rPr lang="en-GB" smtClean="0"/>
              <a:pPr/>
              <a:t>‹#›</a:t>
            </a:fld>
            <a:endParaRPr lang="en-GB"/>
          </a:p>
        </p:txBody>
      </p:sp>
    </p:spTree>
    <p:extLst>
      <p:ext uri="{BB962C8B-B14F-4D97-AF65-F5344CB8AC3E}">
        <p14:creationId xmlns:p14="http://schemas.microsoft.com/office/powerpoint/2010/main" val="152454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This presentation will -</a:t>
            </a:r>
          </a:p>
          <a:p>
            <a:endParaRPr lang="en-GB" dirty="0" smtClean="0"/>
          </a:p>
          <a:p>
            <a:r>
              <a:rPr lang="en-GB" dirty="0" smtClean="0"/>
              <a:t> -  Provide an overview of Making Life Better </a:t>
            </a:r>
          </a:p>
          <a:p>
            <a:endParaRPr lang="en-GB" dirty="0" smtClean="0"/>
          </a:p>
          <a:p>
            <a:pPr>
              <a:buFontTx/>
              <a:buChar char="-"/>
            </a:pPr>
            <a:r>
              <a:rPr lang="en-GB" dirty="0" smtClean="0"/>
              <a:t>   Highlight key  features of relevance  for HSC </a:t>
            </a:r>
          </a:p>
          <a:p>
            <a:pPr>
              <a:buFontTx/>
              <a:buChar char="-"/>
            </a:pPr>
            <a:endParaRPr lang="en-GB" dirty="0" smtClean="0"/>
          </a:p>
          <a:p>
            <a:pPr>
              <a:buFontTx/>
              <a:buChar char="-"/>
            </a:pPr>
            <a:r>
              <a:rPr lang="en-GB" dirty="0" smtClean="0"/>
              <a:t>   Provide an update on current situation and what happens next</a:t>
            </a:r>
          </a:p>
          <a:p>
            <a:pPr>
              <a:buFontTx/>
              <a:buChar char="-"/>
            </a:pPr>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Actions underpinning this theme mainly led by DEL in relation to skills development employability schemes, employment services etc.</a:t>
            </a:r>
          </a:p>
          <a:p>
            <a:endParaRPr lang="en-GB" dirty="0" smtClean="0"/>
          </a:p>
          <a:p>
            <a:r>
              <a:rPr lang="en-GB" dirty="0" smtClean="0"/>
              <a:t>But HSC have a key role in partnership with DE and DEL in relation to supporting the development  of young people in and leaving care</a:t>
            </a:r>
          </a:p>
          <a:p>
            <a:endParaRPr lang="en-GB" dirty="0" smtClean="0"/>
          </a:p>
          <a:p>
            <a:r>
              <a:rPr lang="en-GB" dirty="0" smtClean="0"/>
              <a:t>And also working in partnership to assist people with mental and physical health and disability related barriers to improve their chances of finding  training /employment</a:t>
            </a:r>
          </a:p>
          <a:p>
            <a:endParaRPr lang="en-GB" dirty="0" smtClean="0"/>
          </a:p>
          <a:p>
            <a:r>
              <a:rPr lang="en-GB" dirty="0" smtClean="0"/>
              <a:t>This theme also includes promotion of participation,  healthy active ageing etc and aligns with the TYC emphasis on promoting home as the hub of care for older people where it is safe to do so.</a:t>
            </a:r>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b="1" dirty="0" smtClean="0"/>
              <a:t>This theme is of particular relevance to the Medical Leaders Forum</a:t>
            </a:r>
          </a:p>
          <a:p>
            <a:endParaRPr lang="en-GB" dirty="0" smtClean="0"/>
          </a:p>
          <a:p>
            <a:r>
              <a:rPr lang="en-GB" dirty="0" smtClean="0"/>
              <a:t>Action falls mostly within DHSSPS responsibility in supporting people to make healthy choices and in embedding prevention within the design and delivery of services</a:t>
            </a:r>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It includes action to promote and protect health being taken forward through various issue – specific strategies </a:t>
            </a:r>
          </a:p>
          <a:p>
            <a:endParaRPr lang="en-GB" dirty="0" smtClean="0"/>
          </a:p>
          <a:p>
            <a:r>
              <a:rPr lang="en-GB" dirty="0" smtClean="0"/>
              <a:t>Harm reduction strategies tackling issues such as substance misuse and obesity continue to be progressed and work is under way to develop a new mental health and wellbeing strategy, incorporating suicide prevention.  </a:t>
            </a:r>
          </a:p>
          <a:p>
            <a:endParaRPr lang="en-GB" dirty="0" smtClean="0"/>
          </a:p>
          <a:p>
            <a:r>
              <a:rPr lang="en-GB" dirty="0" smtClean="0"/>
              <a:t>There is an emphasis throughout the framework on empowering and enabling people to  take control of their own health –knowledge and information to make choices is key</a:t>
            </a:r>
          </a:p>
          <a:p>
            <a:endParaRPr lang="en-GB" dirty="0" smtClean="0"/>
          </a:p>
          <a:p>
            <a:r>
              <a:rPr lang="en-GB" dirty="0" smtClean="0"/>
              <a:t>Assisting people to self-manage long-term conditions and embedding prevention in services, through, for example, alcohol brief interventions, continue to be progressed within the HSC.  </a:t>
            </a:r>
          </a:p>
          <a:p>
            <a:endParaRPr lang="en-GB" dirty="0" smtClean="0"/>
          </a:p>
          <a:p>
            <a:r>
              <a:rPr lang="en-GB" dirty="0" smtClean="0"/>
              <a:t>The introduction of brief interventions and making every contact count are examples of  embedding prevention in the HSC – workforce development must be considered</a:t>
            </a:r>
          </a:p>
          <a:p>
            <a:endParaRPr lang="en-GB" dirty="0" smtClean="0"/>
          </a:p>
          <a:p>
            <a:r>
              <a:rPr lang="en-GB" dirty="0" smtClean="0"/>
              <a:t>A key action is to increase the emphasis on prevention and early intervention in the commissioning and delivery of  Primary, Community and Secondary Care services</a:t>
            </a:r>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This theme looks at the wider  social and economic determinants that affect people’s health and wellbeing for which action is generally taken on a regional basis </a:t>
            </a:r>
          </a:p>
          <a:p>
            <a:endParaRPr lang="en-GB" dirty="0" smtClean="0"/>
          </a:p>
          <a:p>
            <a:r>
              <a:rPr lang="en-GB" dirty="0" smtClean="0"/>
              <a:t>Poverty is the single largest determinant of health ( WHO) and ill health is an obstacle to social and economic development</a:t>
            </a:r>
          </a:p>
          <a:p>
            <a:endParaRPr lang="en-GB" dirty="0" smtClean="0"/>
          </a:p>
          <a:p>
            <a:r>
              <a:rPr lang="en-GB" dirty="0" smtClean="0"/>
              <a:t>There is a symbiotic inter-relationship between prosperity and ill health – healthier people are more productive and improved health will contribute to  positive economic outcomes; at the same time enhancing employability, skills etc are conducive to improved health.</a:t>
            </a:r>
          </a:p>
          <a:p>
            <a:endParaRPr lang="en-GB" dirty="0" smtClean="0"/>
          </a:p>
          <a:p>
            <a:r>
              <a:rPr lang="en-GB" dirty="0" smtClean="0"/>
              <a:t>In addition to efforts to promote employment/ prosperity action is needed to mitigate the impact of poverty</a:t>
            </a:r>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Actions within this theme relate to growing the economy, mitigating the impact of poverty, improving  housing standards etc</a:t>
            </a:r>
          </a:p>
          <a:p>
            <a:endParaRPr lang="en-GB" dirty="0" smtClean="0"/>
          </a:p>
          <a:p>
            <a:r>
              <a:rPr lang="en-GB" dirty="0" smtClean="0"/>
              <a:t>There are also actions in relation to enhancing the capacity of our physical infrastructure to support healthy, active living – planning policy, design approaches, active travel etc</a:t>
            </a:r>
          </a:p>
          <a:p>
            <a:endParaRPr lang="en-GB" dirty="0" smtClean="0"/>
          </a:p>
          <a:p>
            <a:r>
              <a:rPr lang="en-GB" dirty="0" smtClean="0"/>
              <a:t>Many alliances needed across government</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r>
              <a:rPr lang="en-GB" dirty="0" smtClean="0"/>
              <a:t>This theme addresses social determinants at a more local level</a:t>
            </a:r>
          </a:p>
          <a:p>
            <a:endParaRPr lang="en-GB" dirty="0" smtClean="0"/>
          </a:p>
          <a:p>
            <a:r>
              <a:rPr lang="en-GB" dirty="0" smtClean="0"/>
              <a:t>Recognises that the communities and social networks to which people belong have a significant impact on health and wellbeing – support from families and friends is associated with better health </a:t>
            </a:r>
          </a:p>
          <a:p>
            <a:endParaRPr lang="en-GB" dirty="0" smtClean="0"/>
          </a:p>
          <a:p>
            <a:r>
              <a:rPr lang="en-GB" dirty="0" smtClean="0"/>
              <a:t>Important to work in partnership with communities, local government and other key agencies in seeking ways both to tackle community issues and to build social capital</a:t>
            </a:r>
          </a:p>
          <a:p>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r>
              <a:rPr lang="en-GB" dirty="0" smtClean="0"/>
              <a:t>Focus on maximising collaboration to increase access to services, supporting local growth, promoting participation and volunteering, links with aims of good relations strategy and others etc</a:t>
            </a:r>
          </a:p>
          <a:p>
            <a:endParaRPr lang="en-GB" dirty="0" smtClean="0"/>
          </a:p>
          <a:p>
            <a:r>
              <a:rPr lang="en-GB" dirty="0" smtClean="0"/>
              <a:t>Links with community safety strategy, Domestic and Sexual Violence and Abuse, road safety</a:t>
            </a:r>
          </a:p>
          <a:p>
            <a:endParaRPr lang="en-GB" dirty="0" smtClean="0"/>
          </a:p>
          <a:p>
            <a:r>
              <a:rPr lang="en-GB" dirty="0" smtClean="0"/>
              <a:t>Promotion of health and wellbeing in workplaces</a:t>
            </a:r>
          </a:p>
          <a:p>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r>
              <a:rPr lang="en-GB" dirty="0" smtClean="0"/>
              <a:t>The review of </a:t>
            </a:r>
            <a:r>
              <a:rPr lang="en-GB" dirty="0" err="1" smtClean="0"/>
              <a:t>IfH</a:t>
            </a:r>
            <a:r>
              <a:rPr lang="en-GB" dirty="0" smtClean="0"/>
              <a:t> found that the link between regional and local action was weak.</a:t>
            </a:r>
          </a:p>
          <a:p>
            <a:endParaRPr lang="en-GB" dirty="0" smtClean="0"/>
          </a:p>
          <a:p>
            <a:endParaRPr lang="en-GB" dirty="0" smtClean="0"/>
          </a:p>
          <a:p>
            <a:r>
              <a:rPr lang="en-GB" dirty="0" smtClean="0"/>
              <a:t>This theme intends to  emphasise the need for  a more strategic and better co-ordinated approach</a:t>
            </a:r>
          </a:p>
          <a:p>
            <a:endParaRPr lang="en-GB" dirty="0" smtClean="0"/>
          </a:p>
          <a:p>
            <a:r>
              <a:rPr lang="en-GB" dirty="0" smtClean="0"/>
              <a:t>It provides a focus for both regional and local action in a whole system approach.</a:t>
            </a:r>
          </a:p>
        </p:txBody>
      </p:sp>
      <p:sp>
        <p:nvSpPr>
          <p:cNvPr id="4" name="Slide Number Placeholder 3"/>
          <p:cNvSpPr>
            <a:spLocks noGrp="1"/>
          </p:cNvSpPr>
          <p:nvPr>
            <p:ph type="sldNum" sz="quarter" idx="10"/>
          </p:nvPr>
        </p:nvSpPr>
        <p:spPr/>
        <p:txBody>
          <a:bodyPr/>
          <a:lstStyle/>
          <a:p>
            <a:fld id="{4E6CB148-E357-494A-B158-8A9CD8B3AF41}"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r>
              <a:rPr lang="en-GB" dirty="0" smtClean="0"/>
              <a:t>Actions relate to </a:t>
            </a:r>
            <a:r>
              <a:rPr lang="en-GB" dirty="0" err="1" smtClean="0"/>
              <a:t>eg</a:t>
            </a:r>
            <a:r>
              <a:rPr lang="en-GB" dirty="0" smtClean="0"/>
              <a:t> establishing the structures and the whole system approach, reviewing processes </a:t>
            </a:r>
            <a:r>
              <a:rPr lang="en-GB" dirty="0" err="1" smtClean="0"/>
              <a:t>eg</a:t>
            </a:r>
            <a:r>
              <a:rPr lang="en-GB" dirty="0" smtClean="0"/>
              <a:t> HIAP, co-ordinated approach to R and D.  </a:t>
            </a:r>
          </a:p>
          <a:p>
            <a:endParaRPr lang="en-GB" dirty="0" smtClean="0"/>
          </a:p>
          <a:p>
            <a:r>
              <a:rPr lang="en-GB" dirty="0" smtClean="0"/>
              <a:t>A number of strategic actions are included including the use of legislation as a mechanism to secure improvements</a:t>
            </a:r>
          </a:p>
          <a:p>
            <a:endParaRPr lang="en-GB" dirty="0" smtClean="0"/>
          </a:p>
          <a:p>
            <a:r>
              <a:rPr lang="en-GB" dirty="0" smtClean="0"/>
              <a:t>A steer has been given in relation to areas that local  partnership action should focus  on </a:t>
            </a:r>
            <a:r>
              <a:rPr lang="en-GB" dirty="0" err="1" smtClean="0"/>
              <a:t>ie</a:t>
            </a:r>
            <a:r>
              <a:rPr lang="en-GB" dirty="0" smtClean="0"/>
              <a:t>  – </a:t>
            </a:r>
          </a:p>
          <a:p>
            <a:r>
              <a:rPr lang="en-GB" dirty="0" smtClean="0"/>
              <a:t> - Access to healthy foods and reducing the risk of obesity, building health and communities</a:t>
            </a:r>
          </a:p>
          <a:p>
            <a:endParaRPr lang="en-GB" dirty="0" smtClean="0"/>
          </a:p>
          <a:p>
            <a:r>
              <a:rPr lang="en-GB" dirty="0" smtClean="0"/>
              <a:t> - Creating safe, health enabling neighbourhoods and environments, </a:t>
            </a:r>
            <a:r>
              <a:rPr lang="en-GB" dirty="0" err="1" smtClean="0"/>
              <a:t>eg</a:t>
            </a:r>
            <a:r>
              <a:rPr lang="en-GB" dirty="0" smtClean="0"/>
              <a:t>  which maximise the use of physical assets to increase access to opportunities  for walking, cycling etc</a:t>
            </a:r>
          </a:p>
          <a:p>
            <a:endParaRPr lang="en-GB" dirty="0" smtClean="0"/>
          </a:p>
          <a:p>
            <a:r>
              <a:rPr lang="en-GB" dirty="0" smtClean="0"/>
              <a:t> - Ensuring people have access to support networks and opportunities to participate in society</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4E6CB148-E357-494A-B158-8A9CD8B3AF41}"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384CE2-BC00-4225-89D9-3C617E1F18B7}" type="slidenum">
              <a:rPr lang="en-GB" smtClean="0"/>
              <a:t>21</a:t>
            </a:fld>
            <a:endParaRPr lang="en-GB"/>
          </a:p>
        </p:txBody>
      </p:sp>
    </p:spTree>
    <p:extLst>
      <p:ext uri="{BB962C8B-B14F-4D97-AF65-F5344CB8AC3E}">
        <p14:creationId xmlns:p14="http://schemas.microsoft.com/office/powerpoint/2010/main" val="136813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Making Life Better succeeds Investing for Health and takes account of consultation response to Fit and Well - Changing Lives, and key evidence such as the Marmot Review 2010</a:t>
            </a:r>
          </a:p>
          <a:p>
            <a:endParaRPr lang="en-GB" dirty="0" smtClean="0"/>
          </a:p>
          <a:p>
            <a:r>
              <a:rPr lang="en-GB" dirty="0" smtClean="0"/>
              <a:t>Through this framework the Executive has committed to creating the conditions for individuals, families and communities to take greater control over their lives and be enabled and supported to lead healthy lives</a:t>
            </a:r>
          </a:p>
          <a:p>
            <a:endParaRPr lang="en-GB" dirty="0" smtClean="0"/>
          </a:p>
          <a:p>
            <a:r>
              <a:rPr lang="en-GB" dirty="0" smtClean="0"/>
              <a:t>The vision and aims reflect this emphasis on supporting and empowering people to act for themselves</a:t>
            </a:r>
          </a:p>
          <a:p>
            <a:endParaRPr lang="en-GB" dirty="0" smtClean="0"/>
          </a:p>
          <a:p>
            <a:r>
              <a:rPr lang="en-GB" dirty="0" smtClean="0"/>
              <a:t>The dual aims are retained from </a:t>
            </a:r>
            <a:r>
              <a:rPr lang="en-GB" dirty="0" err="1" smtClean="0"/>
              <a:t>IfH</a:t>
            </a:r>
            <a:r>
              <a:rPr lang="en-GB" dirty="0" smtClean="0"/>
              <a:t> </a:t>
            </a:r>
          </a:p>
          <a:p>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384CE2-BC00-4225-89D9-3C617E1F18B7}" type="slidenum">
              <a:rPr lang="en-GB" smtClean="0"/>
              <a:t>22</a:t>
            </a:fld>
            <a:endParaRPr lang="en-GB"/>
          </a:p>
        </p:txBody>
      </p:sp>
    </p:spTree>
    <p:extLst>
      <p:ext uri="{BB962C8B-B14F-4D97-AF65-F5344CB8AC3E}">
        <p14:creationId xmlns:p14="http://schemas.microsoft.com/office/powerpoint/2010/main" val="2449881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A  new Ministerial Committee for Public Health will oversee implementation with cross-departmental/ cross-</a:t>
            </a:r>
            <a:r>
              <a:rPr lang="en-GB" dirty="0" err="1" smtClean="0"/>
              <a:t>sectoral</a:t>
            </a:r>
            <a:r>
              <a:rPr lang="en-GB" dirty="0" smtClean="0"/>
              <a:t> groups at Departmental, regional and local level with links to other relevant groups.</a:t>
            </a:r>
          </a:p>
          <a:p>
            <a:endParaRPr lang="en-GB" dirty="0" smtClean="0"/>
          </a:p>
          <a:p>
            <a:r>
              <a:rPr lang="en-GB" dirty="0" smtClean="0"/>
              <a:t>Processes will be developed to ensure there is good connection, information - sharing and collaboration, and monitoring to give life to the whole system approach</a:t>
            </a:r>
          </a:p>
          <a:p>
            <a:endParaRPr lang="en-GB" dirty="0" smtClean="0"/>
          </a:p>
          <a:p>
            <a:r>
              <a:rPr lang="en-GB" dirty="0" smtClean="0"/>
              <a:t>Structures are currently being established – it will take time for these to form and bed in  - but there are good relationships to build on</a:t>
            </a:r>
          </a:p>
          <a:p>
            <a:endParaRPr lang="en-GB" dirty="0" smtClean="0"/>
          </a:p>
          <a:p>
            <a:r>
              <a:rPr lang="en-GB" dirty="0" smtClean="0"/>
              <a:t>Inaugural meetings have been held of both the ADOG and Regional Project Board </a:t>
            </a:r>
          </a:p>
          <a:p>
            <a:endParaRPr lang="en-GB" dirty="0" smtClean="0"/>
          </a:p>
          <a:p>
            <a:endParaRPr lang="en-GB" dirty="0" smtClean="0"/>
          </a:p>
          <a:p>
            <a:r>
              <a:rPr lang="en-GB" dirty="0" smtClean="0"/>
              <a:t> </a:t>
            </a:r>
            <a:r>
              <a:rPr lang="en-GB" b="1" dirty="0" smtClean="0"/>
              <a:t>PHA-led cross-</a:t>
            </a:r>
            <a:r>
              <a:rPr lang="en-GB" b="1" dirty="0" err="1" smtClean="0"/>
              <a:t>sectoral</a:t>
            </a:r>
            <a:r>
              <a:rPr lang="en-GB" b="1" dirty="0" smtClean="0"/>
              <a:t> Regional Project Board has proposed 3 initial areas for joint working – neighbourhood renewal, transforming physical environment and connected caring communities.  </a:t>
            </a:r>
          </a:p>
          <a:p>
            <a:endParaRPr lang="en-GB" dirty="0" smtClean="0"/>
          </a:p>
          <a:p>
            <a:r>
              <a:rPr lang="en-GB" dirty="0" smtClean="0"/>
              <a:t>These have been endorsed by the All-Departments Officials Group, led by CMO.  </a:t>
            </a:r>
          </a:p>
        </p:txBody>
      </p:sp>
      <p:sp>
        <p:nvSpPr>
          <p:cNvPr id="4" name="Slide Number Placeholder 3"/>
          <p:cNvSpPr>
            <a:spLocks noGrp="1"/>
          </p:cNvSpPr>
          <p:nvPr>
            <p:ph type="sldNum" sz="quarter" idx="10"/>
          </p:nvPr>
        </p:nvSpPr>
        <p:spPr/>
        <p:txBody>
          <a:bodyPr/>
          <a:lstStyle/>
          <a:p>
            <a:fld id="{4E6CB148-E357-494A-B158-8A9CD8B3AF41}"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5724" y="4675793"/>
            <a:ext cx="5438140" cy="4466987"/>
          </a:xfrm>
        </p:spPr>
        <p:txBody>
          <a:bodyPr>
            <a:normAutofit/>
          </a:bodyPr>
          <a:lstStyle/>
          <a:p>
            <a:r>
              <a:rPr lang="en-GB" dirty="0"/>
              <a:t>PHA will progress work on the three initial areas for joint working and bring forward proposals for re-shaping the local partnerships.  </a:t>
            </a:r>
          </a:p>
          <a:p>
            <a:endParaRPr lang="en-GB" dirty="0" smtClean="0"/>
          </a:p>
          <a:p>
            <a:r>
              <a:rPr lang="en-GB" dirty="0"/>
              <a:t>Communication strategy to be developed and may form part of agenda for first meeting of the Ministerial Committee for Public Health</a:t>
            </a:r>
          </a:p>
          <a:p>
            <a:endParaRPr lang="en-GB" dirty="0" smtClean="0"/>
          </a:p>
          <a:p>
            <a:r>
              <a:rPr lang="en-GB" dirty="0"/>
              <a:t>Timing for this to be confirmed.</a:t>
            </a:r>
          </a:p>
          <a:p>
            <a:r>
              <a:rPr lang="en-GB" dirty="0"/>
              <a:t> </a:t>
            </a:r>
          </a:p>
          <a:p>
            <a:r>
              <a:rPr lang="en-GB" dirty="0"/>
              <a:t> </a:t>
            </a:r>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4E6CB148-E357-494A-B158-8A9CD8B3AF41}"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384CE2-BC00-4225-89D9-3C617E1F18B7}" type="slidenum">
              <a:rPr lang="en-GB" smtClean="0"/>
              <a:t>25</a:t>
            </a:fld>
            <a:endParaRPr lang="en-GB"/>
          </a:p>
        </p:txBody>
      </p:sp>
    </p:spTree>
    <p:extLst>
      <p:ext uri="{BB962C8B-B14F-4D97-AF65-F5344CB8AC3E}">
        <p14:creationId xmlns:p14="http://schemas.microsoft.com/office/powerpoint/2010/main" val="1807964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384CE2-BC00-4225-89D9-3C617E1F18B7}" type="slidenum">
              <a:rPr lang="en-GB" smtClean="0"/>
              <a:t>26</a:t>
            </a:fld>
            <a:endParaRPr lang="en-GB"/>
          </a:p>
        </p:txBody>
      </p:sp>
    </p:spTree>
    <p:extLst>
      <p:ext uri="{BB962C8B-B14F-4D97-AF65-F5344CB8AC3E}">
        <p14:creationId xmlns:p14="http://schemas.microsoft.com/office/powerpoint/2010/main" val="3441179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873" indent="-285721" eaLnBrk="0" hangingPunct="0">
              <a:defRPr>
                <a:solidFill>
                  <a:schemeClr val="tx1"/>
                </a:solidFill>
                <a:latin typeface="Arial" pitchFamily="34" charset="0"/>
                <a:cs typeface="Arial" pitchFamily="34" charset="0"/>
              </a:defRPr>
            </a:lvl2pPr>
            <a:lvl3pPr marL="1142883" indent="-228577" eaLnBrk="0" hangingPunct="0">
              <a:defRPr>
                <a:solidFill>
                  <a:schemeClr val="tx1"/>
                </a:solidFill>
                <a:latin typeface="Arial" pitchFamily="34" charset="0"/>
                <a:cs typeface="Arial" pitchFamily="34" charset="0"/>
              </a:defRPr>
            </a:lvl3pPr>
            <a:lvl4pPr marL="1600036" indent="-228577" eaLnBrk="0" hangingPunct="0">
              <a:defRPr>
                <a:solidFill>
                  <a:schemeClr val="tx1"/>
                </a:solidFill>
                <a:latin typeface="Arial" pitchFamily="34" charset="0"/>
                <a:cs typeface="Arial" pitchFamily="34" charset="0"/>
              </a:defRPr>
            </a:lvl4pPr>
            <a:lvl5pPr marL="2057189" indent="-228577" eaLnBrk="0" hangingPunct="0">
              <a:defRPr>
                <a:solidFill>
                  <a:schemeClr val="tx1"/>
                </a:solidFill>
                <a:latin typeface="Arial" pitchFamily="34" charset="0"/>
                <a:cs typeface="Arial" pitchFamily="34" charset="0"/>
              </a:defRPr>
            </a:lvl5pPr>
            <a:lvl6pPr marL="2514343" indent="-228577" eaLnBrk="0" fontAlgn="base" hangingPunct="0">
              <a:spcBef>
                <a:spcPct val="0"/>
              </a:spcBef>
              <a:spcAft>
                <a:spcPct val="0"/>
              </a:spcAft>
              <a:defRPr>
                <a:solidFill>
                  <a:schemeClr val="tx1"/>
                </a:solidFill>
                <a:latin typeface="Arial" pitchFamily="34" charset="0"/>
                <a:cs typeface="Arial" pitchFamily="34" charset="0"/>
              </a:defRPr>
            </a:lvl6pPr>
            <a:lvl7pPr marL="2971496" indent="-228577" eaLnBrk="0" fontAlgn="base" hangingPunct="0">
              <a:spcBef>
                <a:spcPct val="0"/>
              </a:spcBef>
              <a:spcAft>
                <a:spcPct val="0"/>
              </a:spcAft>
              <a:defRPr>
                <a:solidFill>
                  <a:schemeClr val="tx1"/>
                </a:solidFill>
                <a:latin typeface="Arial" pitchFamily="34" charset="0"/>
                <a:cs typeface="Arial" pitchFamily="34" charset="0"/>
              </a:defRPr>
            </a:lvl7pPr>
            <a:lvl8pPr marL="3428649" indent="-228577" eaLnBrk="0" fontAlgn="base" hangingPunct="0">
              <a:spcBef>
                <a:spcPct val="0"/>
              </a:spcBef>
              <a:spcAft>
                <a:spcPct val="0"/>
              </a:spcAft>
              <a:defRPr>
                <a:solidFill>
                  <a:schemeClr val="tx1"/>
                </a:solidFill>
                <a:latin typeface="Arial" pitchFamily="34" charset="0"/>
                <a:cs typeface="Arial" pitchFamily="34" charset="0"/>
              </a:defRPr>
            </a:lvl8pPr>
            <a:lvl9pPr marL="3885802" indent="-22857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FD6C55-8A9C-4BFD-8277-29FBD28D8F44}" type="slidenum">
              <a:rPr lang="en-GB" altLang="en-US" smtClean="0"/>
              <a:pPr eaLnBrk="1" hangingPunct="1"/>
              <a:t>27</a:t>
            </a:fld>
            <a:endParaRPr lang="en-GB" altLang="en-US" smtClean="0"/>
          </a:p>
        </p:txBody>
      </p:sp>
      <p:sp>
        <p:nvSpPr>
          <p:cNvPr id="38915" name="Rectangle 7"/>
          <p:cNvSpPr txBox="1">
            <a:spLocks noGrp="1" noChangeArrowheads="1"/>
          </p:cNvSpPr>
          <p:nvPr/>
        </p:nvSpPr>
        <p:spPr bwMode="auto">
          <a:xfrm>
            <a:off x="3851276" y="9428711"/>
            <a:ext cx="2944813"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27" tIns="45914" rIns="91827" bIns="45914" anchor="b"/>
          <a:lstStyle>
            <a:lvl1pPr defTabSz="917575" eaLnBrk="0" hangingPunct="0">
              <a:defRPr>
                <a:solidFill>
                  <a:schemeClr val="tx1"/>
                </a:solidFill>
                <a:latin typeface="Arial" pitchFamily="34" charset="0"/>
                <a:cs typeface="Arial" pitchFamily="34" charset="0"/>
              </a:defRPr>
            </a:lvl1pPr>
            <a:lvl2pPr marL="742950" indent="-285750" defTabSz="917575" eaLnBrk="0" hangingPunct="0">
              <a:defRPr>
                <a:solidFill>
                  <a:schemeClr val="tx1"/>
                </a:solidFill>
                <a:latin typeface="Arial" pitchFamily="34" charset="0"/>
                <a:cs typeface="Arial" pitchFamily="34" charset="0"/>
              </a:defRPr>
            </a:lvl2pPr>
            <a:lvl3pPr marL="1143000" indent="-228600" defTabSz="917575" eaLnBrk="0" hangingPunct="0">
              <a:defRPr>
                <a:solidFill>
                  <a:schemeClr val="tx1"/>
                </a:solidFill>
                <a:latin typeface="Arial" pitchFamily="34" charset="0"/>
                <a:cs typeface="Arial" pitchFamily="34" charset="0"/>
              </a:defRPr>
            </a:lvl3pPr>
            <a:lvl4pPr marL="1600200" indent="-228600" defTabSz="917575" eaLnBrk="0" hangingPunct="0">
              <a:defRPr>
                <a:solidFill>
                  <a:schemeClr val="tx1"/>
                </a:solidFill>
                <a:latin typeface="Arial" pitchFamily="34" charset="0"/>
                <a:cs typeface="Arial" pitchFamily="34" charset="0"/>
              </a:defRPr>
            </a:lvl4pPr>
            <a:lvl5pPr marL="2057400" indent="-228600" defTabSz="917575" eaLnBrk="0" hangingPunct="0">
              <a:defRPr>
                <a:solidFill>
                  <a:schemeClr val="tx1"/>
                </a:solidFill>
                <a:latin typeface="Arial" pitchFamily="34" charset="0"/>
                <a:cs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7D3DB98-5C20-42C5-A079-937A4E80BC2B}" type="slidenum">
              <a:rPr lang="en-US" altLang="en-US" sz="1200"/>
              <a:pPr algn="r" eaLnBrk="1" hangingPunct="1"/>
              <a:t>27</a:t>
            </a:fld>
            <a:endParaRPr lang="en-US" altLang="en-US" sz="1200"/>
          </a:p>
        </p:txBody>
      </p:sp>
      <p:sp>
        <p:nvSpPr>
          <p:cNvPr id="38916" name="Rectangle 2"/>
          <p:cNvSpPr>
            <a:spLocks noGrp="1" noRot="1" noChangeAspect="1" noChangeArrowheads="1" noTextEdit="1"/>
          </p:cNvSpPr>
          <p:nvPr>
            <p:ph type="sldImg"/>
          </p:nvPr>
        </p:nvSpPr>
        <p:spPr>
          <a:xfrm>
            <a:off x="915988" y="744538"/>
            <a:ext cx="4964112" cy="3722687"/>
          </a:xfrm>
          <a:ln/>
        </p:spPr>
      </p:sp>
      <p:sp>
        <p:nvSpPr>
          <p:cNvPr id="38917" name="Rectangle 3"/>
          <p:cNvSpPr>
            <a:spLocks noGrp="1" noChangeArrowheads="1"/>
          </p:cNvSpPr>
          <p:nvPr>
            <p:ph type="body" idx="1"/>
          </p:nvPr>
        </p:nvSpPr>
        <p:spPr>
          <a:xfrm>
            <a:off x="681039" y="4715952"/>
            <a:ext cx="5435600" cy="4466987"/>
          </a:xfrm>
          <a:noFill/>
        </p:spPr>
        <p:txBody>
          <a:bodyPr lIns="91827" tIns="45914" rIns="91827" bIns="45914"/>
          <a:lstStyle/>
          <a:p>
            <a:pPr eaLnBrk="1" hangingPunct="1"/>
            <a:endParaRPr lang="en-IE" altLang="en-US" dirty="0" smtClean="0"/>
          </a:p>
          <a:p>
            <a:pPr eaLnBrk="1" hangingPunct="1"/>
            <a:r>
              <a:rPr lang="en-IE" altLang="en-US" dirty="0" smtClean="0"/>
              <a:t>Strengthening public health capacity – briefing / policy position papers; establishing links within the public health community</a:t>
            </a:r>
          </a:p>
          <a:p>
            <a:pPr eaLnBrk="1" hangingPunct="1"/>
            <a:endParaRPr lang="en-IE" altLang="en-US" dirty="0" smtClean="0"/>
          </a:p>
          <a:p>
            <a:pPr eaLnBrk="1" hangingPunct="1"/>
            <a:r>
              <a:rPr lang="en-IE" altLang="en-US" dirty="0" smtClean="0"/>
              <a:t>Providing and interpreting information for public health (research and data analysis </a:t>
            </a:r>
            <a:r>
              <a:rPr lang="en-IE" altLang="en-US" dirty="0" err="1" smtClean="0"/>
              <a:t>eg</a:t>
            </a:r>
            <a:r>
              <a:rPr lang="en-IE" altLang="en-US" dirty="0" smtClean="0"/>
              <a:t> chronic conditions series; tobacco report).</a:t>
            </a:r>
          </a:p>
          <a:p>
            <a:pPr eaLnBrk="1" hangingPunct="1"/>
            <a:endParaRPr lang="en-IE" altLang="en-US" dirty="0" smtClean="0"/>
          </a:p>
          <a:p>
            <a:pPr eaLnBrk="1" hangingPunct="1"/>
            <a:r>
              <a:rPr lang="en-IE" altLang="en-US" dirty="0" smtClean="0"/>
              <a:t>Advising on policy (advice to Departments of Health in NI and </a:t>
            </a:r>
            <a:r>
              <a:rPr lang="en-IE" altLang="en-US" dirty="0" err="1" smtClean="0"/>
              <a:t>RoI</a:t>
            </a:r>
            <a:r>
              <a:rPr lang="en-IE" altLang="en-US" dirty="0" smtClean="0"/>
              <a:t> – public health strategies; HIA and </a:t>
            </a:r>
            <a:r>
              <a:rPr lang="en-IE" altLang="en-US" dirty="0" err="1" smtClean="0"/>
              <a:t>HiAP</a:t>
            </a:r>
            <a:r>
              <a:rPr lang="en-IE" altLang="en-US" dirty="0" smtClean="0"/>
              <a:t>; responding to public consultations).</a:t>
            </a:r>
          </a:p>
          <a:p>
            <a:pPr eaLnBrk="1" hangingPunct="1"/>
            <a:endParaRPr lang="en-IE" altLang="en-US" dirty="0" smtClean="0"/>
          </a:p>
          <a:p>
            <a:pPr eaLnBrk="1" hangingPunct="1"/>
            <a:r>
              <a:rPr lang="en-IE" altLang="en-US" dirty="0" smtClean="0"/>
              <a:t>All of the above work is</a:t>
            </a:r>
            <a:r>
              <a:rPr lang="en-IE" altLang="en-US" baseline="0" dirty="0" smtClean="0"/>
              <a:t> </a:t>
            </a:r>
            <a:r>
              <a:rPr lang="en-IE" altLang="en-US" dirty="0" smtClean="0"/>
              <a:t>centred on addressing health inequalities across the island of Ireland.</a:t>
            </a:r>
          </a:p>
          <a:p>
            <a:pPr eaLnBrk="1" hangingPunct="1"/>
            <a:endParaRPr lang="en-IE" altLang="en-US"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dirty="0">
              <a:latin typeface="Arial"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10000"/>
              </a:lnSpc>
              <a:defRPr/>
            </a:pPr>
            <a:r>
              <a:rPr lang="en-GB" dirty="0">
                <a:cs typeface="Arial" panose="020B0604020202020204" pitchFamily="34" charset="0"/>
              </a:rPr>
              <a:t>Aims: </a:t>
            </a:r>
          </a:p>
          <a:p>
            <a:pPr lvl="1">
              <a:lnSpc>
                <a:spcPct val="110000"/>
              </a:lnSpc>
              <a:defRPr/>
            </a:pPr>
            <a:r>
              <a:rPr lang="en-GB" dirty="0">
                <a:cs typeface="Arial" panose="020B0604020202020204" pitchFamily="34" charset="0"/>
              </a:rPr>
              <a:t>To increase access to broad range of information </a:t>
            </a:r>
          </a:p>
          <a:p>
            <a:pPr lvl="1">
              <a:lnSpc>
                <a:spcPct val="110000"/>
              </a:lnSpc>
              <a:defRPr/>
            </a:pPr>
            <a:r>
              <a:rPr lang="en-GB" dirty="0">
                <a:cs typeface="Arial" panose="020B0604020202020204" pitchFamily="34" charset="0"/>
              </a:rPr>
              <a:t>Interactive analyse that information and understand that information  </a:t>
            </a:r>
          </a:p>
          <a:p>
            <a:pPr lvl="1">
              <a:lnSpc>
                <a:spcPct val="110000"/>
              </a:lnSpc>
              <a:defRPr/>
            </a:pPr>
            <a:r>
              <a:rPr lang="en-GB" dirty="0">
                <a:cs typeface="Arial" panose="020B0604020202020204" pitchFamily="34" charset="0"/>
              </a:rPr>
              <a:t>Online tools to support collaboration</a:t>
            </a:r>
          </a:p>
          <a:p>
            <a:pPr lvl="1">
              <a:lnSpc>
                <a:spcPct val="110000"/>
              </a:lnSpc>
              <a:defRPr/>
            </a:pPr>
            <a:r>
              <a:rPr lang="en-GB" dirty="0">
                <a:cs typeface="Arial" panose="020B0604020202020204" pitchFamily="34" charset="0"/>
              </a:rPr>
              <a:t>Online support for public health networks (</a:t>
            </a:r>
            <a:r>
              <a:rPr lang="en-GB" dirty="0" err="1">
                <a:cs typeface="Arial" panose="020B0604020202020204" pitchFamily="34" charset="0"/>
              </a:rPr>
              <a:t>eg</a:t>
            </a:r>
            <a:r>
              <a:rPr lang="en-GB" dirty="0">
                <a:cs typeface="Arial" panose="020B0604020202020204" pitchFamily="34" charset="0"/>
              </a:rPr>
              <a:t> NIPHRN, ASOI, </a:t>
            </a:r>
            <a:r>
              <a:rPr lang="en-GB" dirty="0" err="1">
                <a:cs typeface="Arial" panose="020B0604020202020204" pitchFamily="34" charset="0"/>
              </a:rPr>
              <a:t>etc</a:t>
            </a:r>
            <a:r>
              <a:rPr lang="en-GB" dirty="0">
                <a:cs typeface="Arial" panose="020B0604020202020204" pitchFamily="34" charset="0"/>
              </a:rPr>
              <a:t>)</a:t>
            </a:r>
          </a:p>
          <a:p>
            <a:pPr lvl="1">
              <a:lnSpc>
                <a:spcPct val="110000"/>
              </a:lnSpc>
              <a:defRPr/>
            </a:pPr>
            <a:r>
              <a:rPr lang="en-GB" dirty="0">
                <a:cs typeface="Arial" panose="020B0604020202020204" pitchFamily="34" charset="0"/>
              </a:rPr>
              <a:t>Tools to apply information </a:t>
            </a:r>
          </a:p>
          <a:p>
            <a:pPr lvl="1">
              <a:lnSpc>
                <a:spcPct val="110000"/>
              </a:lnSpc>
              <a:defRPr/>
            </a:pPr>
            <a:r>
              <a:rPr lang="en-GB" dirty="0">
                <a:cs typeface="Arial" panose="020B0604020202020204" pitchFamily="34" charset="0"/>
              </a:rPr>
              <a:t>Build research and evaluation capacity</a:t>
            </a:r>
            <a:endParaRPr lang="en-GB" dirty="0"/>
          </a:p>
          <a:p>
            <a:pPr>
              <a:spcBef>
                <a:spcPct val="0"/>
              </a:spcBef>
            </a:pPr>
            <a:endParaRPr lang="en-GB" sz="14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eaLnBrk="1" hangingPunct="1"/>
            <a:endParaRPr lang="en-IE" dirty="0" smtClean="0"/>
          </a:p>
        </p:txBody>
      </p:sp>
      <p:sp>
        <p:nvSpPr>
          <p:cNvPr id="49156"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0837" indent="-284937" eaLnBrk="0" hangingPunct="0">
              <a:defRPr>
                <a:solidFill>
                  <a:schemeClr val="tx1"/>
                </a:solidFill>
                <a:latin typeface="Arial" charset="0"/>
                <a:cs typeface="Arial" charset="0"/>
              </a:defRPr>
            </a:lvl2pPr>
            <a:lvl3pPr marL="1139749" indent="-227950" eaLnBrk="0" hangingPunct="0">
              <a:defRPr>
                <a:solidFill>
                  <a:schemeClr val="tx1"/>
                </a:solidFill>
                <a:latin typeface="Arial" charset="0"/>
                <a:cs typeface="Arial" charset="0"/>
              </a:defRPr>
            </a:lvl3pPr>
            <a:lvl4pPr marL="1595649" indent="-227950" eaLnBrk="0" hangingPunct="0">
              <a:defRPr>
                <a:solidFill>
                  <a:schemeClr val="tx1"/>
                </a:solidFill>
                <a:latin typeface="Arial" charset="0"/>
                <a:cs typeface="Arial" charset="0"/>
              </a:defRPr>
            </a:lvl4pPr>
            <a:lvl5pPr marL="2051549" indent="-227950" eaLnBrk="0" hangingPunct="0">
              <a:defRPr>
                <a:solidFill>
                  <a:schemeClr val="tx1"/>
                </a:solidFill>
                <a:latin typeface="Arial" charset="0"/>
                <a:cs typeface="Arial" charset="0"/>
              </a:defRPr>
            </a:lvl5pPr>
            <a:lvl6pPr marL="2507448" indent="-227950" eaLnBrk="0" fontAlgn="base" hangingPunct="0">
              <a:spcBef>
                <a:spcPct val="0"/>
              </a:spcBef>
              <a:spcAft>
                <a:spcPct val="0"/>
              </a:spcAft>
              <a:defRPr>
                <a:solidFill>
                  <a:schemeClr val="tx1"/>
                </a:solidFill>
                <a:latin typeface="Arial" charset="0"/>
                <a:cs typeface="Arial" charset="0"/>
              </a:defRPr>
            </a:lvl6pPr>
            <a:lvl7pPr marL="2963349" indent="-227950" eaLnBrk="0" fontAlgn="base" hangingPunct="0">
              <a:spcBef>
                <a:spcPct val="0"/>
              </a:spcBef>
              <a:spcAft>
                <a:spcPct val="0"/>
              </a:spcAft>
              <a:defRPr>
                <a:solidFill>
                  <a:schemeClr val="tx1"/>
                </a:solidFill>
                <a:latin typeface="Arial" charset="0"/>
                <a:cs typeface="Arial" charset="0"/>
              </a:defRPr>
            </a:lvl7pPr>
            <a:lvl8pPr marL="3419247" indent="-227950" eaLnBrk="0" fontAlgn="base" hangingPunct="0">
              <a:spcBef>
                <a:spcPct val="0"/>
              </a:spcBef>
              <a:spcAft>
                <a:spcPct val="0"/>
              </a:spcAft>
              <a:defRPr>
                <a:solidFill>
                  <a:schemeClr val="tx1"/>
                </a:solidFill>
                <a:latin typeface="Arial" charset="0"/>
                <a:cs typeface="Arial" charset="0"/>
              </a:defRPr>
            </a:lvl8pPr>
            <a:lvl9pPr marL="3875147" indent="-22795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dirty="0" smtClean="0"/>
          </a:p>
        </p:txBody>
      </p:sp>
    </p:spTree>
    <p:extLst>
      <p:ext uri="{BB962C8B-B14F-4D97-AF65-F5344CB8AC3E}">
        <p14:creationId xmlns:p14="http://schemas.microsoft.com/office/powerpoint/2010/main" val="414098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aseline="0" dirty="0" smtClean="0"/>
          </a:p>
          <a:p>
            <a:r>
              <a:rPr lang="en-GB" baseline="0" dirty="0" smtClean="0"/>
              <a:t>The framework provides</a:t>
            </a:r>
            <a:r>
              <a:rPr lang="en-GB" dirty="0" smtClean="0"/>
              <a:t> </a:t>
            </a:r>
            <a:r>
              <a:rPr lang="en-GB" baseline="0" dirty="0" smtClean="0"/>
              <a:t>strategic direction</a:t>
            </a:r>
            <a:r>
              <a:rPr lang="en-GB" dirty="0" smtClean="0"/>
              <a:t> to guide the development and implementation of collaborative action at government, regional and local levels.  Reflects evidence that social economic and environmental issues affect people's health more than individual health behaviours and more than clinical services.</a:t>
            </a:r>
          </a:p>
          <a:p>
            <a:endParaRPr lang="en-GB" dirty="0" smtClean="0"/>
          </a:p>
          <a:p>
            <a:r>
              <a:rPr lang="en-GB" dirty="0" smtClean="0"/>
              <a:t>Framework aims to improve co-ordination, and inter-connectedness between the levels at which activity will be required, through a whole system approach – this was an area for improvement identified through the IFH review.</a:t>
            </a:r>
          </a:p>
          <a:p>
            <a:endParaRPr lang="en-GB" dirty="0" smtClean="0"/>
          </a:p>
          <a:p>
            <a:r>
              <a:rPr lang="en-GB" baseline="0" dirty="0" smtClean="0"/>
              <a:t>A key feature is emphasis on engagement</a:t>
            </a:r>
            <a:r>
              <a:rPr lang="en-GB" dirty="0" smtClean="0"/>
              <a:t> and empowerment – for people to have the capacity to take control over their own health</a:t>
            </a:r>
            <a:endParaRPr lang="en-GB" baseline="0" dirty="0" smtClean="0"/>
          </a:p>
          <a:p>
            <a:endParaRPr lang="en-GB" dirty="0" smtClean="0"/>
          </a:p>
          <a:p>
            <a:r>
              <a:rPr lang="en-GB" dirty="0" smtClean="0"/>
              <a:t>There is an emphasis on the need for universal services but with greater intensity of action for those with greater social, economic and health disadvantage – proportionate universalism (Marmot review 2010).  </a:t>
            </a:r>
          </a:p>
          <a:p>
            <a:endParaRPr lang="en-GB" dirty="0" smtClean="0"/>
          </a:p>
          <a:p>
            <a:r>
              <a:rPr lang="en-GB" dirty="0" smtClean="0"/>
              <a:t>Consultation on “ Fit and Well” highlighted an overemphasis on the lifecourse stages that detracted from the importance of tackling the underlying social determinants – thematic approach covers both</a:t>
            </a:r>
          </a:p>
          <a:p>
            <a:endParaRPr lang="en-GB" dirty="0" smtClean="0"/>
          </a:p>
          <a:p>
            <a:r>
              <a:rPr lang="en-GB" dirty="0" smtClean="0"/>
              <a:t>Long term outcomes are identified for each theme, with strategic supporting actions and commitments for the current budgetary period. It is intended these will be updated on a rolling basis over the period of the framework.</a:t>
            </a:r>
          </a:p>
          <a:p>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GB" dirty="0"/>
              <a:t>5 themes as in Fit and Well and one addition no. 6.</a:t>
            </a:r>
          </a:p>
          <a:p>
            <a:endParaRPr lang="en-GB" dirty="0" smtClean="0"/>
          </a:p>
          <a:p>
            <a:r>
              <a:rPr lang="en-GB" dirty="0" smtClean="0"/>
              <a:t>Actions and long term outcomes are structured around 6 themes - </a:t>
            </a:r>
          </a:p>
          <a:p>
            <a:endParaRPr lang="en-GB" dirty="0" smtClean="0"/>
          </a:p>
          <a:p>
            <a:r>
              <a:rPr lang="en-GB" dirty="0" smtClean="0"/>
              <a:t>Emphasis in MLB on the </a:t>
            </a:r>
            <a:r>
              <a:rPr lang="en-GB" dirty="0" err="1" smtClean="0"/>
              <a:t>lifecourse</a:t>
            </a:r>
            <a:r>
              <a:rPr lang="en-GB" dirty="0" smtClean="0"/>
              <a:t> and the influence of particular social determinants at each stage  – as outlined in the first two themes</a:t>
            </a:r>
          </a:p>
          <a:p>
            <a:endParaRPr lang="en-GB" dirty="0" smtClean="0"/>
          </a:p>
          <a:p>
            <a:r>
              <a:rPr lang="en-GB" baseline="0" dirty="0" smtClean="0"/>
              <a:t>Particular emphasis is given to children and young people, and to supporting transitions between </a:t>
            </a:r>
            <a:r>
              <a:rPr lang="en-GB" baseline="0" dirty="0" err="1" smtClean="0"/>
              <a:t>lifestages</a:t>
            </a:r>
            <a:r>
              <a:rPr lang="en-GB" baseline="0" dirty="0" smtClean="0"/>
              <a:t> on into older age – </a:t>
            </a:r>
          </a:p>
          <a:p>
            <a:endParaRPr lang="en-GB" dirty="0" smtClean="0"/>
          </a:p>
          <a:p>
            <a:r>
              <a:rPr lang="en-GB" baseline="0" dirty="0" smtClean="0"/>
              <a:t>Empowering healthy living focuses on support for individual choices and also embedding prevention in Health and Social Care services (</a:t>
            </a:r>
            <a:r>
              <a:rPr lang="en-GB" dirty="0" smtClean="0"/>
              <a:t>includes mental health and wellbeing)</a:t>
            </a:r>
            <a:endParaRPr lang="en-GB" baseline="0" dirty="0" smtClean="0"/>
          </a:p>
          <a:p>
            <a:endParaRPr lang="en-GB" baseline="0" dirty="0" smtClean="0"/>
          </a:p>
          <a:p>
            <a:r>
              <a:rPr lang="en-GB" baseline="0" dirty="0" smtClean="0"/>
              <a:t>The next two themes address wider structural, economic, social and environmental</a:t>
            </a:r>
            <a:r>
              <a:rPr lang="en-GB" dirty="0" smtClean="0"/>
              <a:t> </a:t>
            </a:r>
            <a:r>
              <a:rPr lang="en-GB" baseline="0" dirty="0" smtClean="0"/>
              <a:t>conditions impacting on health at population and community levels </a:t>
            </a:r>
          </a:p>
          <a:p>
            <a:endParaRPr lang="en-GB" baseline="0" dirty="0" smtClean="0"/>
          </a:p>
          <a:p>
            <a:r>
              <a:rPr lang="en-GB" baseline="0" dirty="0" smtClean="0"/>
              <a:t>Developing collaboration focuses on strengthening collaboration for health and wellbeing at regional and local levels</a:t>
            </a:r>
          </a:p>
          <a:p>
            <a:endParaRPr lang="en-GB" dirty="0" smtClean="0"/>
          </a:p>
          <a:p>
            <a:pPr defTabSz="912937">
              <a:defRPr/>
            </a:pPr>
            <a:r>
              <a:rPr lang="en-GB" dirty="0"/>
              <a:t>Considers strengthening collaboration for health and wellbeing at regional and local levels.  Three areas of work: food (grow/prepare/ eat), space and environments/places and social inclusion</a:t>
            </a:r>
          </a:p>
          <a:p>
            <a:r>
              <a:rPr lang="en-GB" baseline="0" dirty="0" smtClean="0"/>
              <a:t>Look more closely</a:t>
            </a:r>
            <a:r>
              <a:rPr lang="en-GB" dirty="0" smtClean="0"/>
              <a:t> at each theme shortly</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baseline="0" dirty="0" smtClean="0"/>
              <a:t>For each theme there are long term</a:t>
            </a:r>
            <a:r>
              <a:rPr lang="en-GB" dirty="0" smtClean="0"/>
              <a:t> outcomes to aspire to and associated short term actions at the government/strategic level</a:t>
            </a:r>
            <a:r>
              <a:rPr lang="en-GB" baseline="0" dirty="0" smtClean="0"/>
              <a:t>.</a:t>
            </a:r>
            <a:r>
              <a:rPr lang="en-GB" dirty="0" smtClean="0"/>
              <a:t> </a:t>
            </a:r>
          </a:p>
          <a:p>
            <a:endParaRPr lang="en-GB" dirty="0" smtClean="0"/>
          </a:p>
          <a:p>
            <a:r>
              <a:rPr lang="en-GB" baseline="0" dirty="0" smtClean="0"/>
              <a:t>These will be reviewed and rolled forward as necessary.</a:t>
            </a:r>
          </a:p>
          <a:p>
            <a:endParaRPr lang="en-GB" dirty="0" smtClean="0"/>
          </a:p>
          <a:p>
            <a:r>
              <a:rPr lang="en-GB" baseline="0" dirty="0" smtClean="0"/>
              <a:t>A set of high level indicators have been identified</a:t>
            </a:r>
            <a:r>
              <a:rPr lang="en-GB" dirty="0" smtClean="0"/>
              <a:t>  against each theme to monitor progress including on the scale of  health inequalities. ( </a:t>
            </a:r>
            <a:r>
              <a:rPr lang="en-GB" dirty="0" err="1" smtClean="0"/>
              <a:t>eg</a:t>
            </a:r>
            <a:r>
              <a:rPr lang="en-GB" dirty="0" smtClean="0"/>
              <a:t> life expectancy, healthy life expectancy etc ) These indicators have been agreed with departments.</a:t>
            </a:r>
            <a:endParaRPr lang="en-GB" baseline="0"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4E6CB148-E357-494A-B158-8A9CD8B3AF41}"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Moving to look more closely at the themes, actions and indicators – </a:t>
            </a:r>
          </a:p>
          <a:p>
            <a:endParaRPr lang="en-GB" dirty="0" smtClean="0"/>
          </a:p>
          <a:p>
            <a:r>
              <a:rPr lang="en-GB" dirty="0" smtClean="0"/>
              <a:t>The first theme is Giving Every Child the Best Start, recognising the importance of early years experiences for health and wellbeing throughout life and of the importance of this </a:t>
            </a:r>
            <a:r>
              <a:rPr lang="en-GB" dirty="0" err="1" smtClean="0"/>
              <a:t>lifestage</a:t>
            </a:r>
            <a:r>
              <a:rPr lang="en-GB" dirty="0" smtClean="0"/>
              <a:t> in attempting to break the inter-generational cycle of deprivation.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4E6CB148-E357-494A-B158-8A9CD8B3AF41}"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r>
              <a:rPr lang="en-GB" dirty="0" smtClean="0"/>
              <a:t>Actions underpinning this theme mainly relate to Health and Education, including for example  ante and post- natal care, support for parenting, early years, social and emotional development in the school setting etc</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384CE2-BC00-4225-89D9-3C617E1F18B7}" type="slidenum">
              <a:rPr lang="en-GB" smtClean="0"/>
              <a:t>10</a:t>
            </a:fld>
            <a:endParaRPr lang="en-GB"/>
          </a:p>
        </p:txBody>
      </p:sp>
    </p:spTree>
    <p:extLst>
      <p:ext uri="{BB962C8B-B14F-4D97-AF65-F5344CB8AC3E}">
        <p14:creationId xmlns:p14="http://schemas.microsoft.com/office/powerpoint/2010/main" val="1848824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theme continues the lifecourse approach and addresses the adult population and transitions between different stages.</a:t>
            </a:r>
          </a:p>
          <a:p>
            <a:endParaRPr lang="en-GB" dirty="0" smtClean="0"/>
          </a:p>
          <a:p>
            <a:r>
              <a:rPr lang="en-GB" dirty="0" smtClean="0"/>
              <a:t>In adulthood the positive influence on health and wellbeing  of good quality work is highlighted,  as is the importance of remaining connected and active into older age</a:t>
            </a:r>
            <a:endParaRPr lang="en-GB" dirty="0"/>
          </a:p>
        </p:txBody>
      </p:sp>
      <p:sp>
        <p:nvSpPr>
          <p:cNvPr id="4" name="Slide Number Placeholder 3"/>
          <p:cNvSpPr>
            <a:spLocks noGrp="1"/>
          </p:cNvSpPr>
          <p:nvPr>
            <p:ph type="sldNum" sz="quarter" idx="10"/>
          </p:nvPr>
        </p:nvSpPr>
        <p:spPr/>
        <p:txBody>
          <a:bodyPr/>
          <a:lstStyle/>
          <a:p>
            <a:fld id="{4E6CB148-E357-494A-B158-8A9CD8B3AF41}"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EDE5D9-922E-4F29-B114-817AAB1EC2F6}" type="datetimeFigureOut">
              <a:rPr lang="en-GB" smtClean="0"/>
              <a:pPr/>
              <a:t>17/04/2015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FAFBB-6F3E-4705-B7F1-B860D596AF4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EDE5D9-922E-4F29-B114-817AAB1EC2F6}" type="datetimeFigureOut">
              <a:rPr lang="en-GB" smtClean="0"/>
              <a:pPr/>
              <a:t>17/04/2015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FAFBB-6F3E-4705-B7F1-B860D596AF4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EDE5D9-922E-4F29-B114-817AAB1EC2F6}" type="datetimeFigureOut">
              <a:rPr lang="en-GB" smtClean="0"/>
              <a:pPr/>
              <a:t>17/04/2015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FAFBB-6F3E-4705-B7F1-B860D596AF4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DE5D9-922E-4F29-B114-817AAB1EC2F6}" type="datetimeFigureOut">
              <a:rPr lang="en-GB" smtClean="0"/>
              <a:pPr/>
              <a:t>17/04/2015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FAFBB-6F3E-4705-B7F1-B860D596AF4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EDE5D9-922E-4F29-B114-817AAB1EC2F6}" type="datetimeFigureOut">
              <a:rPr lang="en-GB" smtClean="0"/>
              <a:pPr/>
              <a:t>17/04/2015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FAFBB-6F3E-4705-B7F1-B860D596AF4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EDE5D9-922E-4F29-B114-817AAB1EC2F6}" type="datetimeFigureOut">
              <a:rPr lang="en-GB" smtClean="0"/>
              <a:pPr/>
              <a:t>17/04/2015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0FAFBB-6F3E-4705-B7F1-B860D596AF4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EDE5D9-922E-4F29-B114-817AAB1EC2F6}" type="datetimeFigureOut">
              <a:rPr lang="en-GB" smtClean="0"/>
              <a:pPr/>
              <a:t>17/04/2015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0FAFBB-6F3E-4705-B7F1-B860D596AF4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DE5D9-922E-4F29-B114-817AAB1EC2F6}" type="datetimeFigureOut">
              <a:rPr lang="en-GB" smtClean="0"/>
              <a:pPr/>
              <a:t>17/04/2015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0FAFBB-6F3E-4705-B7F1-B860D596AF4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DE5D9-922E-4F29-B114-817AAB1EC2F6}" type="datetimeFigureOut">
              <a:rPr lang="en-GB" smtClean="0"/>
              <a:pPr/>
              <a:t>17/04/2015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FAFBB-6F3E-4705-B7F1-B860D596AF4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DE5D9-922E-4F29-B114-817AAB1EC2F6}" type="datetimeFigureOut">
              <a:rPr lang="en-GB" smtClean="0"/>
              <a:pPr/>
              <a:t>17/04/2015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FAFBB-6F3E-4705-B7F1-B860D596AF4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DE5D9-922E-4F29-B114-817AAB1EC2F6}" type="datetimeFigureOut">
              <a:rPr lang="en-GB" smtClean="0"/>
              <a:pPr/>
              <a:t>17/04/2015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FAFBB-6F3E-4705-B7F1-B860D596AF4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i-ni.org.uk/DatabaseDocs/nav_4786494__beneaththesurface_web.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bbc.co.uk/news/uk-northern-ireland-2987624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5habYHXPbV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thehealthwell.info/"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990656" cy="1470025"/>
          </a:xfrm>
        </p:spPr>
        <p:txBody>
          <a:bodyPr>
            <a:normAutofit fontScale="90000"/>
          </a:bodyPr>
          <a:lstStyle/>
          <a:p>
            <a:r>
              <a:rPr lang="en-GB" b="1" dirty="0" smtClean="0"/>
              <a:t/>
            </a:r>
            <a:br>
              <a:rPr lang="en-GB" b="1" dirty="0" smtClean="0"/>
            </a:br>
            <a:r>
              <a:rPr lang="en-GB" sz="4000" b="1" dirty="0" smtClean="0">
                <a:effectLst>
                  <a:outerShdw blurRad="38100" dist="38100" dir="2700000" algn="tl">
                    <a:srgbClr val="000000">
                      <a:alpha val="43137"/>
                    </a:srgbClr>
                  </a:outerShdw>
                </a:effectLst>
                <a:latin typeface="+mn-lt"/>
              </a:rPr>
              <a:t>MAKING LIFE</a:t>
            </a:r>
            <a:r>
              <a:rPr lang="en-GB" sz="4000" b="1" dirty="0" smtClean="0">
                <a:solidFill>
                  <a:srgbClr val="FFC000"/>
                </a:solidFill>
                <a:effectLst>
                  <a:outerShdw blurRad="38100" dist="38100" dir="2700000" algn="tl">
                    <a:srgbClr val="000000">
                      <a:alpha val="43137"/>
                    </a:srgbClr>
                  </a:outerShdw>
                </a:effectLst>
                <a:latin typeface="+mn-lt"/>
              </a:rPr>
              <a:t> </a:t>
            </a:r>
            <a:r>
              <a:rPr lang="en-GB" sz="4000" b="1" dirty="0" smtClean="0">
                <a:solidFill>
                  <a:srgbClr val="92D050"/>
                </a:solidFill>
                <a:effectLst>
                  <a:outerShdw blurRad="38100" dist="38100" dir="2700000" algn="tl">
                    <a:srgbClr val="000000">
                      <a:alpha val="43137"/>
                    </a:srgbClr>
                  </a:outerShdw>
                </a:effectLst>
                <a:latin typeface="+mn-lt"/>
              </a:rPr>
              <a:t>BETTER</a:t>
            </a:r>
            <a:r>
              <a:rPr lang="en-GB" sz="4000" b="1" dirty="0">
                <a:solidFill>
                  <a:srgbClr val="FFC000"/>
                </a:solidFill>
                <a:effectLst>
                  <a:outerShdw blurRad="38100" dist="38100" dir="2700000" algn="tl">
                    <a:srgbClr val="000000">
                      <a:alpha val="43137"/>
                    </a:srgbClr>
                  </a:outerShdw>
                </a:effectLst>
                <a:latin typeface="+mn-lt"/>
              </a:rPr>
              <a:t> </a:t>
            </a:r>
            <a:r>
              <a:rPr lang="en-GB" sz="4000" b="1" dirty="0" smtClean="0">
                <a:solidFill>
                  <a:srgbClr val="FFC000"/>
                </a:solidFill>
                <a:effectLst>
                  <a:outerShdw blurRad="38100" dist="38100" dir="2700000" algn="tl">
                    <a:srgbClr val="000000">
                      <a:alpha val="43137"/>
                    </a:srgbClr>
                  </a:outerShdw>
                </a:effectLst>
                <a:latin typeface="+mn-lt"/>
              </a:rPr>
              <a:t> </a:t>
            </a:r>
            <a:br>
              <a:rPr lang="en-GB" sz="4000" b="1" dirty="0" smtClean="0">
                <a:solidFill>
                  <a:srgbClr val="FFC000"/>
                </a:solidFill>
                <a:effectLst>
                  <a:outerShdw blurRad="38100" dist="38100" dir="2700000" algn="tl">
                    <a:srgbClr val="000000">
                      <a:alpha val="43137"/>
                    </a:srgbClr>
                  </a:outerShdw>
                </a:effectLst>
                <a:latin typeface="+mn-lt"/>
              </a:rPr>
            </a:br>
            <a:r>
              <a:rPr lang="en-GB" sz="4000" b="1" dirty="0" smtClean="0">
                <a:solidFill>
                  <a:srgbClr val="FF0000"/>
                </a:solidFill>
                <a:effectLst>
                  <a:outerShdw blurRad="38100" dist="38100" dir="2700000" algn="tl">
                    <a:srgbClr val="000000">
                      <a:alpha val="43137"/>
                    </a:srgbClr>
                  </a:outerShdw>
                </a:effectLst>
                <a:latin typeface="Bauhaus 93" panose="04030905020B02020C02" pitchFamily="82" charset="0"/>
              </a:rPr>
              <a:t>Making </a:t>
            </a:r>
            <a:r>
              <a:rPr lang="en-GB" sz="4000" b="1" dirty="0">
                <a:solidFill>
                  <a:srgbClr val="FF0000"/>
                </a:solidFill>
                <a:effectLst>
                  <a:outerShdw blurRad="38100" dist="38100" dir="2700000" algn="tl">
                    <a:srgbClr val="000000">
                      <a:alpha val="43137"/>
                    </a:srgbClr>
                  </a:outerShdw>
                </a:effectLst>
                <a:latin typeface="Bauhaus 93" panose="04030905020B02020C02" pitchFamily="82" charset="0"/>
              </a:rPr>
              <a:t>it </a:t>
            </a:r>
            <a:r>
              <a:rPr lang="en-GB" sz="4000" b="1" dirty="0" smtClean="0">
                <a:solidFill>
                  <a:srgbClr val="FF0000"/>
                </a:solidFill>
                <a:effectLst>
                  <a:outerShdw blurRad="38100" dist="38100" dir="2700000" algn="tl">
                    <a:srgbClr val="000000">
                      <a:alpha val="43137"/>
                    </a:srgbClr>
                  </a:outerShdw>
                </a:effectLst>
                <a:latin typeface="Bauhaus 93" panose="04030905020B02020C02" pitchFamily="82" charset="0"/>
              </a:rPr>
              <a:t>your own </a:t>
            </a:r>
            <a:r>
              <a:rPr lang="en-GB" sz="4000" b="1" dirty="0">
                <a:solidFill>
                  <a:srgbClr val="FFC000"/>
                </a:solidFill>
                <a:effectLst>
                  <a:outerShdw blurRad="38100" dist="38100" dir="2700000" algn="tl">
                    <a:srgbClr val="000000">
                      <a:alpha val="43137"/>
                    </a:srgbClr>
                  </a:outerShdw>
                </a:effectLst>
                <a:latin typeface="Bauhaus 93" panose="04030905020B02020C02" pitchFamily="82" charset="0"/>
              </a:rPr>
              <a:t/>
            </a:r>
            <a:br>
              <a:rPr lang="en-GB" sz="4000" b="1" dirty="0">
                <a:solidFill>
                  <a:srgbClr val="FFC000"/>
                </a:solidFill>
                <a:effectLst>
                  <a:outerShdw blurRad="38100" dist="38100" dir="2700000" algn="tl">
                    <a:srgbClr val="000000">
                      <a:alpha val="43137"/>
                    </a:srgbClr>
                  </a:outerShdw>
                </a:effectLst>
                <a:latin typeface="Bauhaus 93" panose="04030905020B02020C02" pitchFamily="82" charset="0"/>
              </a:rPr>
            </a:br>
            <a:endParaRPr lang="en-GB" sz="4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GB" b="1" dirty="0" smtClean="0"/>
              <a:t>Liz Mitchell</a:t>
            </a:r>
          </a:p>
          <a:p>
            <a:r>
              <a:rPr lang="en-GB" b="1" dirty="0" smtClean="0"/>
              <a:t>Institute of Public Health in Ireland</a:t>
            </a:r>
            <a:endParaRPr lang="en-GB" b="1" dirty="0"/>
          </a:p>
        </p:txBody>
      </p:sp>
      <p:pic>
        <p:nvPicPr>
          <p:cNvPr id="5" name="Picture 2" descr="IP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1982" y="5042767"/>
            <a:ext cx="2457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562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620688"/>
            <a:ext cx="6840760" cy="769441"/>
          </a:xfrm>
          <a:prstGeom prst="rect">
            <a:avLst/>
          </a:prstGeom>
          <a:noFill/>
        </p:spPr>
        <p:txBody>
          <a:bodyPr wrap="square" rtlCol="0">
            <a:spAutoFit/>
          </a:bodyPr>
          <a:lstStyle/>
          <a:p>
            <a:r>
              <a:rPr lang="en-GB" sz="4400" b="1" dirty="0" smtClean="0">
                <a:solidFill>
                  <a:srgbClr val="FFC000"/>
                </a:solidFill>
                <a:effectLst>
                  <a:outerShdw blurRad="38100" dist="38100" dir="2700000" algn="tl">
                    <a:srgbClr val="000000">
                      <a:alpha val="43137"/>
                    </a:srgbClr>
                  </a:outerShdw>
                </a:effectLst>
              </a:rPr>
              <a:t>Give every child best start</a:t>
            </a:r>
            <a:endParaRPr lang="en-GB" sz="4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1043608" y="1700808"/>
            <a:ext cx="6984776" cy="2677656"/>
          </a:xfrm>
          <a:prstGeom prst="rect">
            <a:avLst/>
          </a:prstGeom>
          <a:noFill/>
        </p:spPr>
        <p:txBody>
          <a:bodyPr wrap="square" rtlCol="0">
            <a:spAutoFit/>
          </a:bodyPr>
          <a:lstStyle/>
          <a:p>
            <a:pPr marL="285750" indent="-285750">
              <a:buFont typeface="Arial" panose="020B0604020202020204" pitchFamily="34" charset="0"/>
              <a:buChar char="•"/>
            </a:pPr>
            <a:r>
              <a:rPr lang="en-GB" sz="2000" b="1" dirty="0"/>
              <a:t>A</a:t>
            </a:r>
            <a:r>
              <a:rPr lang="en-GB" sz="2000" b="1" dirty="0" smtClean="0"/>
              <a:t>ffordable, available, high quality childcare – Nordic countries </a:t>
            </a:r>
            <a:r>
              <a:rPr lang="en-GB" sz="2000" dirty="0"/>
              <a:t>Child Poverty Alliance, </a:t>
            </a:r>
            <a:r>
              <a:rPr lang="en-GB" sz="2000" dirty="0" smtClean="0"/>
              <a:t>Beneath the Surface Child </a:t>
            </a:r>
            <a:r>
              <a:rPr lang="en-GB" sz="2000" dirty="0"/>
              <a:t>Poverty in Northern Ireland. </a:t>
            </a:r>
            <a:endParaRPr lang="en-GB" sz="2000" dirty="0" smtClean="0"/>
          </a:p>
          <a:p>
            <a:r>
              <a:rPr lang="en-GB" sz="1400" u="sng" dirty="0" smtClean="0">
                <a:hlinkClick r:id="rId3"/>
              </a:rPr>
              <a:t>http</a:t>
            </a:r>
            <a:r>
              <a:rPr lang="en-GB" sz="1400" u="sng" dirty="0">
                <a:hlinkClick r:id="rId3"/>
              </a:rPr>
              <a:t>://</a:t>
            </a:r>
            <a:r>
              <a:rPr lang="en-GB" sz="1400" u="sng" dirty="0" smtClean="0">
                <a:hlinkClick r:id="rId3"/>
              </a:rPr>
              <a:t>www.ci-ni.org.uk/DatabaseDocs/nav_4786494</a:t>
            </a:r>
            <a:r>
              <a:rPr lang="en-GB" sz="1400" u="sng" dirty="0">
                <a:hlinkClick r:id="rId3"/>
              </a:rPr>
              <a:t>__beneaththesurface_web.pdf</a:t>
            </a:r>
            <a:endParaRPr lang="en-GB" sz="1400" dirty="0"/>
          </a:p>
          <a:p>
            <a:pPr marL="285750" indent="-285750">
              <a:buFont typeface="Arial" panose="020B0604020202020204" pitchFamily="34" charset="0"/>
              <a:buChar char="•"/>
            </a:pPr>
            <a:endParaRPr lang="en-GB" sz="1400" b="1" dirty="0" smtClean="0"/>
          </a:p>
          <a:p>
            <a:pPr marL="285750" indent="-285750">
              <a:buFont typeface="Arial" panose="020B0604020202020204" pitchFamily="34" charset="0"/>
              <a:buChar char="•"/>
            </a:pPr>
            <a:r>
              <a:rPr lang="en-GB" sz="2000" b="1" dirty="0" smtClean="0"/>
              <a:t>Chinese </a:t>
            </a:r>
            <a:r>
              <a:rPr lang="en-GB" sz="2000" b="1" dirty="0"/>
              <a:t>pre-schools to adopt NI Early Years programme </a:t>
            </a:r>
            <a:r>
              <a:rPr lang="en-GB" sz="1400" dirty="0">
                <a:hlinkClick r:id="rId4"/>
              </a:rPr>
              <a:t>http://</a:t>
            </a:r>
            <a:r>
              <a:rPr lang="en-GB" sz="1400" dirty="0" smtClean="0">
                <a:hlinkClick r:id="rId4"/>
              </a:rPr>
              <a:t>www.bbc.co.uk/news/uk-northern-ireland-29876247</a:t>
            </a:r>
            <a:endParaRPr lang="en-GB" sz="1400" dirty="0" smtClean="0"/>
          </a:p>
          <a:p>
            <a:pPr marL="285750" indent="-285750">
              <a:buFont typeface="Arial" panose="020B0604020202020204" pitchFamily="34" charset="0"/>
              <a:buChar char="•"/>
            </a:pPr>
            <a:endParaRPr lang="en-GB" sz="2000" b="1" dirty="0" smtClean="0"/>
          </a:p>
          <a:p>
            <a:pPr marL="285750" indent="-285750">
              <a:buFont typeface="Arial" panose="020B0604020202020204" pitchFamily="34" charset="0"/>
              <a:buChar char="•"/>
            </a:pPr>
            <a:r>
              <a:rPr lang="en-GB" sz="2000" b="1" dirty="0" smtClean="0"/>
              <a:t>We know what to do – implementation and scale</a:t>
            </a:r>
          </a:p>
        </p:txBody>
      </p:sp>
    </p:spTree>
    <p:extLst>
      <p:ext uri="{BB962C8B-B14F-4D97-AF65-F5344CB8AC3E}">
        <p14:creationId xmlns:p14="http://schemas.microsoft.com/office/powerpoint/2010/main" val="349845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dirty="0" smtClean="0">
                <a:solidFill>
                  <a:schemeClr val="accent1"/>
                </a:solidFill>
                <a:effectLst>
                  <a:outerShdw blurRad="38100" dist="38100" dir="2700000" algn="tl">
                    <a:srgbClr val="000000">
                      <a:alpha val="43137"/>
                    </a:srgbClr>
                  </a:outerShdw>
                </a:effectLst>
                <a:latin typeface="+mn-lt"/>
              </a:rPr>
              <a:t>Equipped throughout Life</a:t>
            </a:r>
            <a:r>
              <a:rPr lang="en-US" sz="4400" b="1" dirty="0" smtClean="0">
                <a:effectLst>
                  <a:outerShdw blurRad="38100" dist="38100" dir="2700000" algn="tl">
                    <a:srgbClr val="000000">
                      <a:alpha val="43137"/>
                    </a:srgbClr>
                  </a:outerShdw>
                </a:effectLst>
              </a:rPr>
              <a:t/>
            </a:r>
            <a:br>
              <a:rPr lang="en-US" sz="4400" b="1" dirty="0" smtClean="0">
                <a:effectLst>
                  <a:outerShdw blurRad="38100" dist="38100" dir="2700000" algn="tl">
                    <a:srgbClr val="000000">
                      <a:alpha val="43137"/>
                    </a:srgbClr>
                  </a:outerShdw>
                </a:effectLst>
              </a:rPr>
            </a:br>
            <a:r>
              <a:rPr lang="en-US" sz="4400" b="1" dirty="0" smtClean="0">
                <a:solidFill>
                  <a:schemeClr val="accent1"/>
                </a:solidFill>
                <a:effectLst>
                  <a:outerShdw blurRad="38100" dist="38100" dir="2700000" algn="tl">
                    <a:srgbClr val="000000">
                      <a:alpha val="43137"/>
                    </a:srgbClr>
                  </a:outerShdw>
                </a:effectLst>
                <a:latin typeface="+mn-lt"/>
              </a:rPr>
              <a:t>outcomes</a:t>
            </a:r>
            <a:endParaRPr lang="en-GB" sz="4400" dirty="0">
              <a:solidFill>
                <a:schemeClr val="accent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844824"/>
            <a:ext cx="8229600" cy="4032448"/>
          </a:xfrm>
        </p:spPr>
        <p:txBody>
          <a:bodyPr/>
          <a:lstStyle/>
          <a:p>
            <a:r>
              <a:rPr lang="en-GB" b="1" dirty="0" smtClean="0"/>
              <a:t>Ready for adult life</a:t>
            </a:r>
          </a:p>
          <a:p>
            <a:endParaRPr lang="en-GB" b="1" dirty="0" smtClean="0"/>
          </a:p>
          <a:p>
            <a:r>
              <a:rPr lang="en-GB" b="1" dirty="0" smtClean="0"/>
              <a:t>Employment, life-long learning and participation </a:t>
            </a:r>
          </a:p>
          <a:p>
            <a:pPr>
              <a:buNone/>
            </a:pPr>
            <a:endParaRPr lang="en-GB" b="1" dirty="0" smtClean="0"/>
          </a:p>
          <a:p>
            <a:r>
              <a:rPr lang="en-GB" b="1" dirty="0" smtClean="0"/>
              <a:t>Healthy active ageing</a:t>
            </a:r>
            <a:endParaRPr lang="en-GB" b="1"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dirty="0" smtClean="0">
                <a:solidFill>
                  <a:schemeClr val="accent1"/>
                </a:solidFill>
                <a:effectLst>
                  <a:outerShdw blurRad="38100" dist="38100" dir="2700000" algn="tl">
                    <a:srgbClr val="000000">
                      <a:alpha val="43137"/>
                    </a:srgbClr>
                  </a:outerShdw>
                </a:effectLst>
                <a:latin typeface="+mn-lt"/>
              </a:rPr>
              <a:t>Equipped throughout Life</a:t>
            </a:r>
            <a:r>
              <a:rPr lang="en-US" sz="4400" b="1" dirty="0" smtClean="0">
                <a:effectLst>
                  <a:outerShdw blurRad="38100" dist="38100" dir="2700000" algn="tl">
                    <a:srgbClr val="000000">
                      <a:alpha val="43137"/>
                    </a:srgbClr>
                  </a:outerShdw>
                </a:effectLst>
              </a:rPr>
              <a:t/>
            </a:r>
            <a:br>
              <a:rPr lang="en-US" sz="4400" b="1" dirty="0" smtClean="0">
                <a:effectLst>
                  <a:outerShdw blurRad="38100" dist="38100" dir="2700000" algn="tl">
                    <a:srgbClr val="000000">
                      <a:alpha val="43137"/>
                    </a:srgbClr>
                  </a:outerShdw>
                </a:effectLst>
              </a:rPr>
            </a:br>
            <a:r>
              <a:rPr lang="en-US" sz="4400" b="1" dirty="0" smtClean="0">
                <a:solidFill>
                  <a:schemeClr val="accent1"/>
                </a:solidFill>
                <a:effectLst>
                  <a:outerShdw blurRad="38100" dist="38100" dir="2700000" algn="tl">
                    <a:srgbClr val="000000">
                      <a:alpha val="43137"/>
                    </a:srgbClr>
                  </a:outerShdw>
                </a:effectLst>
                <a:latin typeface="+mn-lt"/>
              </a:rPr>
              <a:t>actions</a:t>
            </a:r>
            <a:endParaRPr lang="en-GB" sz="4400" dirty="0">
              <a:solidFill>
                <a:schemeClr val="accent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844824"/>
            <a:ext cx="8229600" cy="4032448"/>
          </a:xfrm>
        </p:spPr>
        <p:txBody>
          <a:bodyPr/>
          <a:lstStyle/>
          <a:p>
            <a:r>
              <a:rPr lang="en-GB" b="1" dirty="0" smtClean="0"/>
              <a:t>Employment, including youth and older people</a:t>
            </a:r>
          </a:p>
          <a:p>
            <a:r>
              <a:rPr lang="en-GB" b="1" dirty="0" smtClean="0"/>
              <a:t>Skilling workforce</a:t>
            </a:r>
          </a:p>
          <a:p>
            <a:r>
              <a:rPr lang="en-GB" b="1" dirty="0" smtClean="0"/>
              <a:t>Opportunities for volunteering/learning</a:t>
            </a:r>
          </a:p>
          <a:p>
            <a:r>
              <a:rPr lang="en-GB" b="1" dirty="0" smtClean="0"/>
              <a:t>Age friendly environments</a:t>
            </a:r>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92D050"/>
                </a:solidFill>
                <a:effectLst>
                  <a:outerShdw blurRad="38100" dist="38100" dir="2700000" algn="tl">
                    <a:srgbClr val="000000">
                      <a:alpha val="43137"/>
                    </a:srgbClr>
                  </a:outerShdw>
                </a:effectLst>
              </a:rPr>
              <a:t>Empowering healthy living</a:t>
            </a:r>
            <a:br>
              <a:rPr lang="en-GB" b="1" dirty="0" smtClean="0">
                <a:solidFill>
                  <a:srgbClr val="92D050"/>
                </a:solidFill>
                <a:effectLst>
                  <a:outerShdw blurRad="38100" dist="38100" dir="2700000" algn="tl">
                    <a:srgbClr val="000000">
                      <a:alpha val="43137"/>
                    </a:srgbClr>
                  </a:outerShdw>
                </a:effectLst>
              </a:rPr>
            </a:br>
            <a:r>
              <a:rPr lang="en-GB" b="1" dirty="0" smtClean="0">
                <a:solidFill>
                  <a:srgbClr val="92D050"/>
                </a:solidFill>
                <a:effectLst>
                  <a:outerShdw blurRad="38100" dist="38100" dir="2700000" algn="tl">
                    <a:srgbClr val="000000">
                      <a:alpha val="43137"/>
                    </a:srgbClr>
                  </a:outerShdw>
                </a:effectLst>
              </a:rPr>
              <a:t>outcomes</a:t>
            </a:r>
            <a:endParaRPr lang="en-GB"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277071"/>
          </a:xfrm>
        </p:spPr>
        <p:txBody>
          <a:bodyPr>
            <a:normAutofit fontScale="92500" lnSpcReduction="20000"/>
          </a:bodyPr>
          <a:lstStyle/>
          <a:p>
            <a:r>
              <a:rPr lang="en-GB" b="1" dirty="0" smtClean="0"/>
              <a:t>Improved health and reduction in harm</a:t>
            </a:r>
          </a:p>
          <a:p>
            <a:pPr>
              <a:buNone/>
            </a:pPr>
            <a:endParaRPr lang="en-GB" b="1" dirty="0" smtClean="0"/>
          </a:p>
          <a:p>
            <a:r>
              <a:rPr lang="en-GB" b="1" dirty="0" smtClean="0"/>
              <a:t>Improved mental health and wellbeing, and reduction in self harm and suicide</a:t>
            </a:r>
          </a:p>
          <a:p>
            <a:pPr>
              <a:buNone/>
            </a:pPr>
            <a:endParaRPr lang="en-GB" b="1" dirty="0" smtClean="0"/>
          </a:p>
          <a:p>
            <a:r>
              <a:rPr lang="en-GB" b="1" dirty="0" smtClean="0"/>
              <a:t>People are better informed about health matters</a:t>
            </a:r>
          </a:p>
          <a:p>
            <a:pPr>
              <a:buNone/>
            </a:pPr>
            <a:endParaRPr lang="en-GB" b="1" dirty="0" smtClean="0"/>
          </a:p>
          <a:p>
            <a:r>
              <a:rPr lang="en-GB" b="1" dirty="0" smtClean="0"/>
              <a:t>Prevention embedded in services</a:t>
            </a:r>
            <a:endParaRPr lang="en-GB" b="1"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92D050"/>
                </a:solidFill>
                <a:effectLst>
                  <a:outerShdw blurRad="38100" dist="38100" dir="2700000" algn="tl">
                    <a:srgbClr val="000000">
                      <a:alpha val="43137"/>
                    </a:srgbClr>
                  </a:outerShdw>
                </a:effectLst>
              </a:rPr>
              <a:t>Empowering healthy living</a:t>
            </a:r>
            <a:br>
              <a:rPr lang="en-GB" b="1" dirty="0" smtClean="0">
                <a:solidFill>
                  <a:srgbClr val="92D050"/>
                </a:solidFill>
                <a:effectLst>
                  <a:outerShdw blurRad="38100" dist="38100" dir="2700000" algn="tl">
                    <a:srgbClr val="000000">
                      <a:alpha val="43137"/>
                    </a:srgbClr>
                  </a:outerShdw>
                </a:effectLst>
              </a:rPr>
            </a:br>
            <a:r>
              <a:rPr lang="en-GB" b="1" dirty="0" smtClean="0">
                <a:solidFill>
                  <a:srgbClr val="92D050"/>
                </a:solidFill>
                <a:effectLst>
                  <a:outerShdw blurRad="38100" dist="38100" dir="2700000" algn="tl">
                    <a:srgbClr val="000000">
                      <a:alpha val="43137"/>
                    </a:srgbClr>
                  </a:outerShdw>
                </a:effectLst>
              </a:rPr>
              <a:t>actions</a:t>
            </a:r>
            <a:endParaRPr lang="en-GB"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277071"/>
          </a:xfrm>
        </p:spPr>
        <p:txBody>
          <a:bodyPr>
            <a:normAutofit lnSpcReduction="10000"/>
          </a:bodyPr>
          <a:lstStyle/>
          <a:p>
            <a:r>
              <a:rPr lang="en-GB" b="1" dirty="0" smtClean="0"/>
              <a:t>Implement “lifestyle” strategies</a:t>
            </a:r>
          </a:p>
          <a:p>
            <a:r>
              <a:rPr lang="en-GB" b="1" dirty="0" smtClean="0"/>
              <a:t>Promote mental wellbeing</a:t>
            </a:r>
          </a:p>
          <a:p>
            <a:r>
              <a:rPr lang="en-GB" b="1" dirty="0" smtClean="0"/>
              <a:t>Screening and vaccination/ immunisation</a:t>
            </a:r>
          </a:p>
          <a:p>
            <a:r>
              <a:rPr lang="en-GB" b="1" dirty="0" smtClean="0"/>
              <a:t>Health literacy</a:t>
            </a:r>
          </a:p>
          <a:p>
            <a:r>
              <a:rPr lang="en-GB" b="1" dirty="0" smtClean="0"/>
              <a:t>Health professionals equipped for prevention/ early intervention</a:t>
            </a:r>
          </a:p>
          <a:p>
            <a:r>
              <a:rPr lang="en-GB" b="1" dirty="0" smtClean="0"/>
              <a:t>Emphasis on prevention/early intervention in commissioning and delivery</a:t>
            </a:r>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rPr>
              <a:t>Creating the conditions</a:t>
            </a:r>
            <a:br>
              <a:rPr lang="en-GB" b="1" dirty="0" smtClean="0">
                <a:solidFill>
                  <a:srgbClr val="FF0000"/>
                </a:solidFill>
                <a:effectLst>
                  <a:outerShdw blurRad="38100" dist="38100" dir="2700000" algn="tl">
                    <a:srgbClr val="000000">
                      <a:alpha val="43137"/>
                    </a:srgbClr>
                  </a:outerShdw>
                </a:effectLst>
              </a:rPr>
            </a:br>
            <a:r>
              <a:rPr lang="en-GB" b="1" dirty="0" smtClean="0">
                <a:solidFill>
                  <a:srgbClr val="FF0000"/>
                </a:solidFill>
                <a:effectLst>
                  <a:outerShdw blurRad="38100" dist="38100" dir="2700000" algn="tl">
                    <a:srgbClr val="000000">
                      <a:alpha val="43137"/>
                    </a:srgbClr>
                  </a:outerShdw>
                </a:effectLst>
              </a:rPr>
              <a:t>outcomes</a:t>
            </a:r>
            <a:endParaRPr lang="en-GB"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277071"/>
          </a:xfrm>
        </p:spPr>
        <p:txBody>
          <a:bodyPr>
            <a:normAutofit lnSpcReduction="10000"/>
          </a:bodyPr>
          <a:lstStyle/>
          <a:p>
            <a:pPr>
              <a:buNone/>
            </a:pPr>
            <a:endParaRPr lang="en-GB" dirty="0" smtClean="0"/>
          </a:p>
          <a:p>
            <a:r>
              <a:rPr lang="en-GB" sz="3600" b="1" dirty="0" smtClean="0"/>
              <a:t>A decent standard of living</a:t>
            </a:r>
          </a:p>
          <a:p>
            <a:endParaRPr lang="en-GB" sz="3600" b="1" dirty="0" smtClean="0"/>
          </a:p>
          <a:p>
            <a:r>
              <a:rPr lang="en-GB" sz="3600" b="1" dirty="0" smtClean="0"/>
              <a:t>Making the most of the physical environment</a:t>
            </a:r>
          </a:p>
          <a:p>
            <a:endParaRPr lang="en-GB" sz="3600" b="1" dirty="0" smtClean="0"/>
          </a:p>
          <a:p>
            <a:r>
              <a:rPr lang="en-GB" sz="3600" b="1" dirty="0" smtClean="0"/>
              <a:t>Safe and healthy homes</a:t>
            </a:r>
          </a:p>
          <a:p>
            <a:endParaRPr lang="en-GB"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rPr>
              <a:t>Creating the conditions</a:t>
            </a:r>
            <a:br>
              <a:rPr lang="en-GB" b="1" dirty="0" smtClean="0">
                <a:solidFill>
                  <a:srgbClr val="FF0000"/>
                </a:solidFill>
                <a:effectLst>
                  <a:outerShdw blurRad="38100" dist="38100" dir="2700000" algn="tl">
                    <a:srgbClr val="000000">
                      <a:alpha val="43137"/>
                    </a:srgbClr>
                  </a:outerShdw>
                </a:effectLst>
              </a:rPr>
            </a:br>
            <a:r>
              <a:rPr lang="en-GB" b="1" dirty="0" smtClean="0">
                <a:solidFill>
                  <a:srgbClr val="FF0000"/>
                </a:solidFill>
                <a:effectLst>
                  <a:outerShdw blurRad="38100" dist="38100" dir="2700000" algn="tl">
                    <a:srgbClr val="000000">
                      <a:alpha val="43137"/>
                    </a:srgbClr>
                  </a:outerShdw>
                </a:effectLst>
              </a:rPr>
              <a:t>actions</a:t>
            </a:r>
            <a:endParaRPr lang="en-GB"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277071"/>
          </a:xfrm>
        </p:spPr>
        <p:txBody>
          <a:bodyPr>
            <a:normAutofit lnSpcReduction="10000"/>
          </a:bodyPr>
          <a:lstStyle/>
          <a:p>
            <a:pPr>
              <a:buNone/>
            </a:pPr>
            <a:endParaRPr lang="en-GB" dirty="0" smtClean="0"/>
          </a:p>
          <a:p>
            <a:r>
              <a:rPr lang="en-GB" sz="3600" b="1" dirty="0" smtClean="0"/>
              <a:t>Economic strategy</a:t>
            </a:r>
          </a:p>
          <a:p>
            <a:r>
              <a:rPr lang="en-GB" sz="3600" b="1" dirty="0" smtClean="0"/>
              <a:t>Benefit uptake</a:t>
            </a:r>
          </a:p>
          <a:p>
            <a:r>
              <a:rPr lang="en-GB" sz="3600" b="1" dirty="0" smtClean="0"/>
              <a:t>Physical environment</a:t>
            </a:r>
          </a:p>
          <a:p>
            <a:r>
              <a:rPr lang="en-GB" sz="3600" b="1" dirty="0" smtClean="0"/>
              <a:t>Transport</a:t>
            </a:r>
          </a:p>
          <a:p>
            <a:r>
              <a:rPr lang="en-GB" sz="3600" b="1" dirty="0" smtClean="0"/>
              <a:t>Housing</a:t>
            </a:r>
          </a:p>
          <a:p>
            <a:r>
              <a:rPr lang="en-GB" sz="3600" b="1" dirty="0" smtClean="0"/>
              <a:t>Safe “by design”</a:t>
            </a:r>
          </a:p>
          <a:p>
            <a:endParaRPr lang="en-GB"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FF00"/>
                </a:solidFill>
                <a:effectLst>
                  <a:outerShdw blurRad="38100" dist="38100" dir="2700000" algn="tl">
                    <a:srgbClr val="000000">
                      <a:alpha val="43137"/>
                    </a:srgbClr>
                  </a:outerShdw>
                </a:effectLst>
              </a:rPr>
              <a:t>Empowering Communities</a:t>
            </a:r>
            <a:br>
              <a:rPr lang="en-GB" b="1" dirty="0" smtClean="0">
                <a:solidFill>
                  <a:srgbClr val="FFFF00"/>
                </a:solidFill>
                <a:effectLst>
                  <a:outerShdw blurRad="38100" dist="38100" dir="2700000" algn="tl">
                    <a:srgbClr val="000000">
                      <a:alpha val="43137"/>
                    </a:srgbClr>
                  </a:outerShdw>
                </a:effectLst>
              </a:rPr>
            </a:br>
            <a:r>
              <a:rPr lang="en-GB" b="1" dirty="0" smtClean="0">
                <a:solidFill>
                  <a:srgbClr val="FFFF00"/>
                </a:solidFill>
                <a:effectLst>
                  <a:outerShdw blurRad="38100" dist="38100" dir="2700000" algn="tl">
                    <a:srgbClr val="000000">
                      <a:alpha val="43137"/>
                    </a:srgbClr>
                  </a:outerShdw>
                </a:effectLst>
              </a:rPr>
              <a:t>outcomes</a:t>
            </a:r>
            <a:endParaRPr lang="en-GB"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60848"/>
            <a:ext cx="8229600" cy="3816424"/>
          </a:xfrm>
        </p:spPr>
        <p:txBody>
          <a:bodyPr>
            <a:normAutofit/>
          </a:bodyPr>
          <a:lstStyle/>
          <a:p>
            <a:r>
              <a:rPr lang="en-GB" sz="3600" b="1" dirty="0" smtClean="0"/>
              <a:t>Thriving communities</a:t>
            </a:r>
          </a:p>
          <a:p>
            <a:endParaRPr lang="en-GB" sz="3600" b="1" dirty="0" smtClean="0"/>
          </a:p>
          <a:p>
            <a:r>
              <a:rPr lang="en-GB" sz="3600" b="1" dirty="0" smtClean="0"/>
              <a:t>Safe communities</a:t>
            </a:r>
          </a:p>
          <a:p>
            <a:endParaRPr lang="en-GB" sz="3600" b="1" dirty="0" smtClean="0"/>
          </a:p>
          <a:p>
            <a:r>
              <a:rPr lang="en-GB" sz="3600" b="1" dirty="0" smtClean="0"/>
              <a:t>Safe and healthy workplaces</a:t>
            </a:r>
            <a:endParaRPr lang="en-GB" sz="3600" b="1"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FF00"/>
                </a:solidFill>
                <a:effectLst>
                  <a:outerShdw blurRad="38100" dist="38100" dir="2700000" algn="tl">
                    <a:srgbClr val="000000">
                      <a:alpha val="43137"/>
                    </a:srgbClr>
                  </a:outerShdw>
                </a:effectLst>
              </a:rPr>
              <a:t>Empowering Communities</a:t>
            </a:r>
            <a:br>
              <a:rPr lang="en-GB" b="1" dirty="0" smtClean="0">
                <a:solidFill>
                  <a:srgbClr val="FFFF00"/>
                </a:solidFill>
                <a:effectLst>
                  <a:outerShdw blurRad="38100" dist="38100" dir="2700000" algn="tl">
                    <a:srgbClr val="000000">
                      <a:alpha val="43137"/>
                    </a:srgbClr>
                  </a:outerShdw>
                </a:effectLst>
              </a:rPr>
            </a:br>
            <a:r>
              <a:rPr lang="en-GB" b="1" dirty="0" smtClean="0">
                <a:solidFill>
                  <a:srgbClr val="FFFF00"/>
                </a:solidFill>
                <a:effectLst>
                  <a:outerShdw blurRad="38100" dist="38100" dir="2700000" algn="tl">
                    <a:srgbClr val="000000">
                      <a:alpha val="43137"/>
                    </a:srgbClr>
                  </a:outerShdw>
                </a:effectLst>
              </a:rPr>
              <a:t>actions</a:t>
            </a:r>
            <a:endParaRPr lang="en-GB"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60848"/>
            <a:ext cx="8229600" cy="3816424"/>
          </a:xfrm>
        </p:spPr>
        <p:txBody>
          <a:bodyPr>
            <a:normAutofit fontScale="85000" lnSpcReduction="20000"/>
          </a:bodyPr>
          <a:lstStyle/>
          <a:p>
            <a:r>
              <a:rPr lang="en-GB" sz="3600" b="1" dirty="0" smtClean="0"/>
              <a:t>Urban regeneration</a:t>
            </a:r>
          </a:p>
          <a:p>
            <a:r>
              <a:rPr lang="en-GB" sz="3600" b="1" dirty="0" smtClean="0"/>
              <a:t>Community development</a:t>
            </a:r>
          </a:p>
          <a:p>
            <a:r>
              <a:rPr lang="en-GB" sz="3600" b="1" dirty="0" smtClean="0"/>
              <a:t>Access to local facilities</a:t>
            </a:r>
          </a:p>
          <a:p>
            <a:r>
              <a:rPr lang="en-GB" sz="3600" b="1" dirty="0" smtClean="0"/>
              <a:t>Good relations</a:t>
            </a:r>
          </a:p>
          <a:p>
            <a:r>
              <a:rPr lang="en-GB" sz="3600" b="1" dirty="0" smtClean="0"/>
              <a:t>Promoting volunteering</a:t>
            </a:r>
          </a:p>
          <a:p>
            <a:r>
              <a:rPr lang="en-GB" sz="3600" b="1" dirty="0" smtClean="0"/>
              <a:t>Community safety</a:t>
            </a:r>
          </a:p>
          <a:p>
            <a:r>
              <a:rPr lang="en-GB" sz="3600" b="1" dirty="0" smtClean="0"/>
              <a:t>Road safety</a:t>
            </a:r>
          </a:p>
          <a:p>
            <a:r>
              <a:rPr lang="en-GB" sz="3600" b="1" dirty="0" smtClean="0"/>
              <a:t>Workplace and farm safety</a:t>
            </a:r>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effectLst>
                  <a:outerShdw blurRad="38100" dist="38100" dir="2700000" algn="tl">
                    <a:srgbClr val="000000">
                      <a:alpha val="43137"/>
                    </a:srgbClr>
                  </a:outerShdw>
                </a:effectLst>
              </a:rPr>
              <a:t>Developing Collaboration </a:t>
            </a:r>
            <a:br>
              <a:rPr lang="en-GB" b="1" dirty="0" smtClean="0">
                <a:solidFill>
                  <a:srgbClr val="7030A0"/>
                </a:solidFill>
                <a:effectLst>
                  <a:outerShdw blurRad="38100" dist="38100" dir="2700000" algn="tl">
                    <a:srgbClr val="000000">
                      <a:alpha val="43137"/>
                    </a:srgbClr>
                  </a:outerShdw>
                </a:effectLst>
              </a:rPr>
            </a:br>
            <a:r>
              <a:rPr lang="en-GB" b="1" dirty="0" smtClean="0">
                <a:solidFill>
                  <a:srgbClr val="7030A0"/>
                </a:solidFill>
                <a:effectLst>
                  <a:outerShdw blurRad="38100" dist="38100" dir="2700000" algn="tl">
                    <a:srgbClr val="000000">
                      <a:alpha val="43137"/>
                    </a:srgbClr>
                  </a:outerShdw>
                </a:effectLst>
              </a:rPr>
              <a:t>outcomes</a:t>
            </a:r>
            <a:endParaRPr lang="en-GB"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44824"/>
            <a:ext cx="8229600" cy="4032448"/>
          </a:xfrm>
        </p:spPr>
        <p:txBody>
          <a:bodyPr>
            <a:normAutofit/>
          </a:bodyPr>
          <a:lstStyle/>
          <a:p>
            <a:r>
              <a:rPr lang="en-GB" b="1" dirty="0" smtClean="0"/>
              <a:t>A strategic approach to public health</a:t>
            </a:r>
          </a:p>
          <a:p>
            <a:pPr>
              <a:buNone/>
            </a:pPr>
            <a:endParaRPr lang="en-GB" b="1" dirty="0" smtClean="0"/>
          </a:p>
          <a:p>
            <a:r>
              <a:rPr lang="en-GB" b="1" dirty="0" smtClean="0"/>
              <a:t>Strengthened collaboration for health and wellbeing – includes local partnership action</a:t>
            </a:r>
            <a:endParaRPr lang="en-GB" b="1"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7571184" cy="1008112"/>
          </a:xfrm>
        </p:spPr>
        <p:txBody>
          <a:bodyPr/>
          <a:lstStyle/>
          <a:p>
            <a:endParaRPr lang="en-GB" dirty="0"/>
          </a:p>
        </p:txBody>
      </p:sp>
      <p:sp>
        <p:nvSpPr>
          <p:cNvPr id="3" name="Content Placeholder 2"/>
          <p:cNvSpPr>
            <a:spLocks noGrp="1"/>
          </p:cNvSpPr>
          <p:nvPr>
            <p:ph idx="1"/>
          </p:nvPr>
        </p:nvSpPr>
        <p:spPr/>
        <p:txBody>
          <a:bodyPr/>
          <a:lstStyle/>
          <a:p>
            <a:endParaRPr lang="en-GB" dirty="0" smtClean="0"/>
          </a:p>
          <a:p>
            <a:endParaRPr lang="en-GB" dirty="0"/>
          </a:p>
          <a:p>
            <a:pPr>
              <a:buNone/>
            </a:pPr>
            <a:endParaRPr lang="en-GB" dirty="0" smtClean="0"/>
          </a:p>
          <a:p>
            <a:pPr algn="ctr">
              <a:buNone/>
            </a:pPr>
            <a:r>
              <a:rPr lang="en-GB" dirty="0" smtClean="0"/>
              <a:t>    </a:t>
            </a:r>
            <a:r>
              <a:rPr lang="en-GB" sz="2800" b="1" dirty="0" smtClean="0">
                <a:effectLst>
                  <a:outerShdw blurRad="38100" dist="38100" dir="2700000" algn="tl">
                    <a:srgbClr val="000000">
                      <a:alpha val="43137"/>
                    </a:srgbClr>
                  </a:outerShdw>
                </a:effectLst>
              </a:rPr>
              <a:t>A WHOLE SYSTEM STRATEGIC FRAMEWORK FOR PUBLIC HEALTH</a:t>
            </a:r>
          </a:p>
          <a:p>
            <a:pPr>
              <a:buNone/>
            </a:pPr>
            <a:endParaRPr lang="en-GB" dirty="0"/>
          </a:p>
          <a:p>
            <a:pPr algn="ctr">
              <a:buNone/>
            </a:pPr>
            <a:r>
              <a:rPr lang="en-GB" dirty="0" smtClean="0"/>
              <a:t>    </a:t>
            </a:r>
            <a:r>
              <a:rPr lang="en-GB" b="1" dirty="0" smtClean="0">
                <a:solidFill>
                  <a:schemeClr val="bg1">
                    <a:lumMod val="50000"/>
                  </a:schemeClr>
                </a:solidFill>
                <a:effectLst>
                  <a:outerShdw blurRad="38100" dist="38100" dir="2700000" algn="tl">
                    <a:srgbClr val="000000">
                      <a:alpha val="43137"/>
                    </a:srgbClr>
                  </a:outerShdw>
                </a:effectLst>
              </a:rPr>
              <a:t>2013 - 2023</a:t>
            </a:r>
            <a:endParaRPr lang="en-GB" b="1" dirty="0">
              <a:solidFill>
                <a:schemeClr val="bg1">
                  <a:lumMod val="50000"/>
                </a:schemeClr>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395536" y="332655"/>
            <a:ext cx="7920880" cy="2736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effectLst>
                  <a:outerShdw blurRad="38100" dist="38100" dir="2700000" algn="tl">
                    <a:srgbClr val="000000">
                      <a:alpha val="43137"/>
                    </a:srgbClr>
                  </a:outerShdw>
                </a:effectLst>
              </a:rPr>
              <a:t>Developing Collaboration </a:t>
            </a:r>
            <a:br>
              <a:rPr lang="en-GB" b="1" dirty="0" smtClean="0">
                <a:solidFill>
                  <a:srgbClr val="7030A0"/>
                </a:solidFill>
                <a:effectLst>
                  <a:outerShdw blurRad="38100" dist="38100" dir="2700000" algn="tl">
                    <a:srgbClr val="000000">
                      <a:alpha val="43137"/>
                    </a:srgbClr>
                  </a:outerShdw>
                </a:effectLst>
              </a:rPr>
            </a:br>
            <a:r>
              <a:rPr lang="en-GB" b="1" dirty="0" smtClean="0">
                <a:solidFill>
                  <a:srgbClr val="7030A0"/>
                </a:solidFill>
                <a:effectLst>
                  <a:outerShdw blurRad="38100" dist="38100" dir="2700000" algn="tl">
                    <a:srgbClr val="000000">
                      <a:alpha val="43137"/>
                    </a:srgbClr>
                  </a:outerShdw>
                </a:effectLst>
              </a:rPr>
              <a:t>actions</a:t>
            </a:r>
            <a:endParaRPr lang="en-GB"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44824"/>
            <a:ext cx="8229600" cy="4032448"/>
          </a:xfrm>
        </p:spPr>
        <p:txBody>
          <a:bodyPr>
            <a:normAutofit fontScale="92500" lnSpcReduction="20000"/>
          </a:bodyPr>
          <a:lstStyle/>
          <a:p>
            <a:r>
              <a:rPr lang="en-GB" b="1" dirty="0" smtClean="0"/>
              <a:t>Joined up working for public health</a:t>
            </a:r>
          </a:p>
          <a:p>
            <a:r>
              <a:rPr lang="en-GB" b="1" dirty="0" smtClean="0"/>
              <a:t>Health in all policies</a:t>
            </a:r>
          </a:p>
          <a:p>
            <a:r>
              <a:rPr lang="en-GB" b="1" dirty="0" smtClean="0"/>
              <a:t>Research and development</a:t>
            </a:r>
          </a:p>
          <a:p>
            <a:r>
              <a:rPr lang="en-GB" b="1" dirty="0" smtClean="0"/>
              <a:t>Legislation – tobacco etc and new Public Health legislation</a:t>
            </a:r>
          </a:p>
          <a:p>
            <a:r>
              <a:rPr lang="en-GB" b="1" dirty="0" smtClean="0"/>
              <a:t>Local partnership action on </a:t>
            </a:r>
          </a:p>
          <a:p>
            <a:pPr>
              <a:buNone/>
            </a:pPr>
            <a:r>
              <a:rPr lang="en-GB" b="1" dirty="0" smtClean="0"/>
              <a:t>        - Food</a:t>
            </a:r>
          </a:p>
          <a:p>
            <a:pPr>
              <a:buNone/>
            </a:pPr>
            <a:r>
              <a:rPr lang="en-GB" b="1" dirty="0" smtClean="0"/>
              <a:t>        - Space and place</a:t>
            </a:r>
          </a:p>
          <a:p>
            <a:pPr>
              <a:buNone/>
            </a:pPr>
            <a:r>
              <a:rPr lang="en-GB" b="1" dirty="0" smtClean="0"/>
              <a:t>        - Social Inclusion</a:t>
            </a:r>
          </a:p>
          <a:p>
            <a:pPr>
              <a:buNone/>
            </a:pPr>
            <a:endParaRPr lang="en-GB" b="1"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548680"/>
            <a:ext cx="7488832" cy="1077218"/>
          </a:xfrm>
          <a:prstGeom prst="rect">
            <a:avLst/>
          </a:prstGeom>
          <a:noFill/>
        </p:spPr>
        <p:txBody>
          <a:bodyPr wrap="square" rtlCol="0">
            <a:spAutoFit/>
          </a:bodyPr>
          <a:lstStyle/>
          <a:p>
            <a:pPr algn="ctr"/>
            <a:r>
              <a:rPr lang="en-GB" sz="4000" b="1" dirty="0" smtClean="0">
                <a:solidFill>
                  <a:srgbClr val="7030A0"/>
                </a:solidFill>
                <a:effectLst>
                  <a:outerShdw blurRad="38100" dist="38100" dir="2700000" algn="tl">
                    <a:srgbClr val="000000">
                      <a:alpha val="43137"/>
                    </a:srgbClr>
                  </a:outerShdw>
                </a:effectLst>
                <a:latin typeface="+mj-lt"/>
              </a:rPr>
              <a:t>Spaces</a:t>
            </a:r>
            <a:r>
              <a:rPr lang="en-GB" sz="4400" b="1" dirty="0" smtClean="0">
                <a:solidFill>
                  <a:srgbClr val="7030A0"/>
                </a:solidFill>
                <a:effectLst>
                  <a:outerShdw blurRad="38100" dist="38100" dir="2700000" algn="tl">
                    <a:srgbClr val="000000">
                      <a:alpha val="43137"/>
                    </a:srgbClr>
                  </a:outerShdw>
                </a:effectLst>
              </a:rPr>
              <a:t> and places </a:t>
            </a:r>
            <a:endParaRPr lang="en-GB" sz="4400" b="1" dirty="0">
              <a:solidFill>
                <a:srgbClr val="7030A0"/>
              </a:solidFill>
              <a:effectLst>
                <a:outerShdw blurRad="38100" dist="38100" dir="2700000" algn="tl">
                  <a:srgbClr val="000000">
                    <a:alpha val="43137"/>
                  </a:srgbClr>
                </a:outerShdw>
              </a:effectLst>
            </a:endParaRPr>
          </a:p>
          <a:p>
            <a:endParaRPr lang="en-GB" sz="2000" b="1" dirty="0"/>
          </a:p>
        </p:txBody>
      </p:sp>
      <p:sp>
        <p:nvSpPr>
          <p:cNvPr id="5" name="TextBox 4"/>
          <p:cNvSpPr txBox="1"/>
          <p:nvPr/>
        </p:nvSpPr>
        <p:spPr>
          <a:xfrm>
            <a:off x="888650" y="1412776"/>
            <a:ext cx="7355758" cy="3237809"/>
          </a:xfrm>
          <a:prstGeom prst="rect">
            <a:avLst/>
          </a:prstGeom>
          <a:noFill/>
        </p:spPr>
        <p:txBody>
          <a:bodyPr wrap="square" rtlCol="0">
            <a:spAutoFit/>
          </a:bodyPr>
          <a:lstStyle/>
          <a:p>
            <a:pPr marL="285750" indent="-285750">
              <a:buFont typeface="Arial" panose="020B0604020202020204" pitchFamily="34" charset="0"/>
              <a:buChar char="•"/>
            </a:pPr>
            <a:r>
              <a:rPr lang="en-GB" sz="3000" b="1" dirty="0" smtClean="0"/>
              <a:t>Foyle Bridge – South Korea, </a:t>
            </a:r>
            <a:r>
              <a:rPr lang="en-GB" sz="3000" b="1" dirty="0" err="1" smtClean="0"/>
              <a:t>Mapo</a:t>
            </a:r>
            <a:r>
              <a:rPr lang="en-GB" sz="3000" b="1" dirty="0" smtClean="0"/>
              <a:t> Bridge - reimagine</a:t>
            </a:r>
            <a:endParaRPr lang="en-GB" sz="3000" dirty="0"/>
          </a:p>
          <a:p>
            <a:pPr marL="285750" indent="-285750">
              <a:buFont typeface="Arial" panose="020B0604020202020204" pitchFamily="34" charset="0"/>
              <a:buChar char="•"/>
            </a:pPr>
            <a:endParaRPr lang="en-GB" sz="3000" b="1" dirty="0" smtClean="0"/>
          </a:p>
          <a:p>
            <a:pPr marL="285750" indent="-285750">
              <a:buFont typeface="Arial" panose="020B0604020202020204" pitchFamily="34" charset="0"/>
              <a:buChar char="•"/>
            </a:pPr>
            <a:r>
              <a:rPr lang="en-GB" sz="3000" b="1" dirty="0" smtClean="0"/>
              <a:t>CCG – make it local, make it owned – link with research</a:t>
            </a:r>
            <a:r>
              <a:rPr lang="en-GB" sz="2400" b="1" dirty="0" smtClean="0"/>
              <a:t> </a:t>
            </a:r>
            <a:r>
              <a:rPr lang="en-GB" sz="2000" dirty="0">
                <a:hlinkClick r:id="rId3"/>
              </a:rPr>
              <a:t>https://</a:t>
            </a:r>
            <a:r>
              <a:rPr lang="en-GB" sz="2000" dirty="0" smtClean="0">
                <a:hlinkClick r:id="rId3"/>
              </a:rPr>
              <a:t>www.youtube.com/watch?v=5habYHXPbVM</a:t>
            </a:r>
            <a:endParaRPr lang="en-GB" sz="2000" dirty="0" smtClean="0"/>
          </a:p>
          <a:p>
            <a:pPr marL="285750" indent="-285750">
              <a:lnSpc>
                <a:spcPct val="200000"/>
              </a:lnSpc>
              <a:buFont typeface="Arial" panose="020B0604020202020204" pitchFamily="34" charset="0"/>
              <a:buChar char="•"/>
            </a:pPr>
            <a:endParaRPr lang="en-GB" sz="20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293096"/>
            <a:ext cx="47815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082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p:spPr>
        <p:txBody>
          <a:bodyPr>
            <a:noAutofit/>
          </a:bodyPr>
          <a:lstStyle/>
          <a:p>
            <a:r>
              <a:rPr lang="en-GB" sz="4000" b="1" dirty="0" smtClean="0">
                <a:solidFill>
                  <a:srgbClr val="7030A0"/>
                </a:solidFill>
                <a:effectLst>
                  <a:outerShdw blurRad="38100" dist="38100" dir="2700000" algn="tl">
                    <a:srgbClr val="000000">
                      <a:alpha val="43137"/>
                    </a:srgbClr>
                  </a:outerShdw>
                </a:effectLst>
              </a:rPr>
              <a:t/>
            </a:r>
            <a:br>
              <a:rPr lang="en-GB" sz="4000" b="1" dirty="0" smtClean="0">
                <a:solidFill>
                  <a:srgbClr val="7030A0"/>
                </a:solidFill>
                <a:effectLst>
                  <a:outerShdw blurRad="38100" dist="38100" dir="2700000" algn="tl">
                    <a:srgbClr val="000000">
                      <a:alpha val="43137"/>
                    </a:srgbClr>
                  </a:outerShdw>
                </a:effectLst>
              </a:rPr>
            </a:br>
            <a:r>
              <a:rPr lang="en-GB" sz="4000" b="1" dirty="0" smtClean="0">
                <a:solidFill>
                  <a:srgbClr val="7030A0"/>
                </a:solidFill>
                <a:effectLst>
                  <a:outerShdw blurRad="38100" dist="38100" dir="2700000" algn="tl">
                    <a:srgbClr val="000000">
                      <a:alpha val="43137"/>
                    </a:srgbClr>
                  </a:outerShdw>
                </a:effectLst>
              </a:rPr>
              <a:t>The </a:t>
            </a:r>
            <a:r>
              <a:rPr lang="en-GB" sz="4000" b="1" dirty="0">
                <a:solidFill>
                  <a:srgbClr val="7030A0"/>
                </a:solidFill>
                <a:effectLst>
                  <a:outerShdw blurRad="38100" dist="38100" dir="2700000" algn="tl">
                    <a:srgbClr val="000000">
                      <a:alpha val="43137"/>
                    </a:srgbClr>
                  </a:outerShdw>
                </a:effectLst>
              </a:rPr>
              <a:t>impact of </a:t>
            </a:r>
            <a:r>
              <a:rPr lang="en-GB" sz="4000" b="1" dirty="0" smtClean="0">
                <a:solidFill>
                  <a:srgbClr val="7030A0"/>
                </a:solidFill>
                <a:effectLst>
                  <a:outerShdw blurRad="38100" dist="38100" dir="2700000" algn="tl">
                    <a:srgbClr val="000000">
                      <a:alpha val="43137"/>
                    </a:srgbClr>
                  </a:outerShdw>
                </a:effectLst>
              </a:rPr>
              <a:t>CCG</a:t>
            </a:r>
            <a:br>
              <a:rPr lang="en-GB" sz="4000" b="1" dirty="0" smtClean="0">
                <a:solidFill>
                  <a:srgbClr val="7030A0"/>
                </a:solidFill>
                <a:effectLst>
                  <a:outerShdw blurRad="38100" dist="38100" dir="2700000" algn="tl">
                    <a:srgbClr val="000000">
                      <a:alpha val="43137"/>
                    </a:srgbClr>
                  </a:outerShdw>
                </a:effectLst>
              </a:rPr>
            </a:br>
            <a:r>
              <a:rPr lang="en-GB" sz="4000" b="1" dirty="0">
                <a:solidFill>
                  <a:srgbClr val="7030A0"/>
                </a:solidFill>
                <a:effectLst>
                  <a:outerShdw blurRad="38100" dist="38100" dir="2700000" algn="tl">
                    <a:srgbClr val="000000">
                      <a:alpha val="43137"/>
                    </a:srgbClr>
                  </a:outerShdw>
                </a:effectLst>
              </a:rPr>
              <a:t/>
            </a:r>
            <a:br>
              <a:rPr lang="en-GB" sz="4000" b="1" dirty="0">
                <a:solidFill>
                  <a:srgbClr val="7030A0"/>
                </a:solidFill>
                <a:effectLst>
                  <a:outerShdw blurRad="38100" dist="38100" dir="2700000" algn="tl">
                    <a:srgbClr val="000000">
                      <a:alpha val="43137"/>
                    </a:srgbClr>
                  </a:outerShdw>
                </a:effectLst>
              </a:rPr>
            </a:br>
            <a:endParaRPr lang="en-GB" sz="4000"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 </a:t>
            </a:r>
            <a:r>
              <a:rPr lang="en-GB" sz="3000" b="1" dirty="0" smtClean="0"/>
              <a:t>Increasing % meeting recommended </a:t>
            </a:r>
            <a:r>
              <a:rPr lang="en-GB" sz="3000" b="1" dirty="0"/>
              <a:t>levels of physical activity</a:t>
            </a:r>
          </a:p>
          <a:p>
            <a:pPr marL="0" indent="0">
              <a:buNone/>
            </a:pPr>
            <a:r>
              <a:rPr lang="en-GB" sz="3000" b="1" dirty="0"/>
              <a:t>• </a:t>
            </a:r>
            <a:r>
              <a:rPr lang="en-GB" sz="3000" b="1" dirty="0" smtClean="0"/>
              <a:t>Reducing inequality </a:t>
            </a:r>
            <a:r>
              <a:rPr lang="en-GB" sz="3000" b="1" dirty="0"/>
              <a:t>in physical activity </a:t>
            </a:r>
            <a:endParaRPr lang="en-GB" sz="3000" b="1" dirty="0" smtClean="0"/>
          </a:p>
          <a:p>
            <a:pPr marL="0" indent="0">
              <a:buNone/>
            </a:pPr>
            <a:r>
              <a:rPr lang="en-GB" sz="3000" b="1" dirty="0" smtClean="0"/>
              <a:t>• Role </a:t>
            </a:r>
            <a:r>
              <a:rPr lang="en-GB" sz="3000" b="1" dirty="0"/>
              <a:t>of </a:t>
            </a:r>
            <a:r>
              <a:rPr lang="en-GB" sz="3000" b="1" dirty="0" smtClean="0"/>
              <a:t>built </a:t>
            </a:r>
            <a:r>
              <a:rPr lang="en-GB" sz="3000" b="1" dirty="0"/>
              <a:t>environment </a:t>
            </a:r>
          </a:p>
          <a:p>
            <a:pPr marL="0" indent="0">
              <a:buNone/>
            </a:pPr>
            <a:r>
              <a:rPr lang="en-GB" sz="3000" b="1" dirty="0"/>
              <a:t>• </a:t>
            </a:r>
            <a:r>
              <a:rPr lang="en-GB" sz="3000" b="1" dirty="0" smtClean="0"/>
              <a:t>Encouraging community to initiate/sustain </a:t>
            </a:r>
            <a:r>
              <a:rPr lang="en-GB" sz="3000" b="1" dirty="0"/>
              <a:t>change</a:t>
            </a:r>
          </a:p>
          <a:p>
            <a:pPr marL="0" indent="0">
              <a:buNone/>
            </a:pPr>
            <a:r>
              <a:rPr lang="en-GB" sz="3000" b="1" dirty="0" smtClean="0"/>
              <a:t>• </a:t>
            </a:r>
            <a:r>
              <a:rPr lang="en-GB" sz="3000" b="1" dirty="0"/>
              <a:t>C</a:t>
            </a:r>
            <a:r>
              <a:rPr lang="en-GB" sz="3000" b="1" dirty="0" smtClean="0"/>
              <a:t>ost-effectiveness </a:t>
            </a:r>
            <a:r>
              <a:rPr lang="en-GB" sz="3000" b="1" dirty="0"/>
              <a:t>of </a:t>
            </a:r>
            <a:r>
              <a:rPr lang="en-GB" sz="3000" b="1" dirty="0" smtClean="0"/>
              <a:t>CCG </a:t>
            </a:r>
            <a:r>
              <a:rPr lang="en-GB" sz="3000" b="1" dirty="0"/>
              <a:t>to influence physical activity levels and </a:t>
            </a:r>
            <a:r>
              <a:rPr lang="en-GB" sz="3000" b="1" dirty="0" smtClean="0"/>
              <a:t>improve health</a:t>
            </a:r>
            <a:r>
              <a:rPr lang="en-GB" dirty="0" smtClean="0"/>
              <a:t> </a:t>
            </a:r>
            <a:endParaRPr lang="en-GB" dirty="0"/>
          </a:p>
        </p:txBody>
      </p:sp>
    </p:spTree>
    <p:extLst>
      <p:ext uri="{BB962C8B-B14F-4D97-AF65-F5344CB8AC3E}">
        <p14:creationId xmlns:p14="http://schemas.microsoft.com/office/powerpoint/2010/main" val="284691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r>
              <a:rPr lang="en-GB" b="1" dirty="0" smtClean="0">
                <a:solidFill>
                  <a:schemeClr val="bg1">
                    <a:lumMod val="50000"/>
                  </a:schemeClr>
                </a:solidFill>
                <a:effectLst>
                  <a:outerShdw blurRad="38100" dist="38100" dir="2700000" algn="tl">
                    <a:srgbClr val="000000">
                      <a:alpha val="43137"/>
                    </a:srgbClr>
                  </a:outerShdw>
                </a:effectLst>
              </a:rPr>
              <a:t>Making it work</a:t>
            </a:r>
            <a:endParaRPr lang="en-GB" b="1" dirty="0">
              <a:solidFill>
                <a:schemeClr val="bg1">
                  <a:lumMod val="50000"/>
                </a:schemeClr>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pic>
        <p:nvPicPr>
          <p:cNvPr id="1026" name="Picture 2" descr="C:\Users\0563668\Pictures\mlb-MAKING IT WORK.png"/>
          <p:cNvPicPr>
            <a:picLocks noGrp="1" noChangeAspect="1" noChangeArrowheads="1"/>
          </p:cNvPicPr>
          <p:nvPr>
            <p:ph idx="1"/>
          </p:nvPr>
        </p:nvPicPr>
        <p:blipFill>
          <a:blip r:embed="rId4" cstate="print"/>
          <a:srcRect/>
          <a:stretch>
            <a:fillRect/>
          </a:stretch>
        </p:blipFill>
        <p:spPr bwMode="auto">
          <a:xfrm>
            <a:off x="1835696" y="980728"/>
            <a:ext cx="5472608" cy="51845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rPr>
              <a:t/>
            </a:r>
            <a:br>
              <a:rPr lang="en-GB" b="1" dirty="0" smtClean="0">
                <a:solidFill>
                  <a:schemeClr val="tx2"/>
                </a:solidFill>
              </a:rPr>
            </a:br>
            <a:r>
              <a:rPr lang="en-GB" b="1" dirty="0" smtClean="0">
                <a:solidFill>
                  <a:schemeClr val="bg1">
                    <a:lumMod val="50000"/>
                  </a:schemeClr>
                </a:solidFill>
                <a:effectLst>
                  <a:outerShdw blurRad="38100" dist="38100" dir="2700000" algn="tl">
                    <a:srgbClr val="000000">
                      <a:alpha val="43137"/>
                    </a:srgbClr>
                  </a:outerShdw>
                </a:effectLst>
              </a:rPr>
              <a:t>Next Steps</a:t>
            </a:r>
            <a:r>
              <a:rPr lang="en-GB" b="1" dirty="0" smtClean="0">
                <a:solidFill>
                  <a:srgbClr val="7030A0"/>
                </a:solidFill>
                <a:effectLst>
                  <a:outerShdw blurRad="38100" dist="38100" dir="2700000" algn="tl">
                    <a:srgbClr val="000000">
                      <a:alpha val="43137"/>
                    </a:srgbClr>
                  </a:outerShdw>
                </a:effectLst>
              </a:rPr>
              <a:t/>
            </a:r>
            <a:br>
              <a:rPr lang="en-GB" b="1" dirty="0" smtClean="0">
                <a:solidFill>
                  <a:srgbClr val="7030A0"/>
                </a:solidFill>
                <a:effectLst>
                  <a:outerShdw blurRad="38100" dist="38100" dir="2700000" algn="tl">
                    <a:srgbClr val="000000">
                      <a:alpha val="43137"/>
                    </a:srgbClr>
                  </a:outerShdw>
                </a:effectLst>
              </a:rPr>
            </a:br>
            <a:endParaRPr lang="en-GB"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44824"/>
            <a:ext cx="8229600" cy="4032448"/>
          </a:xfrm>
        </p:spPr>
        <p:txBody>
          <a:bodyPr>
            <a:normAutofit/>
          </a:bodyPr>
          <a:lstStyle/>
          <a:p>
            <a:r>
              <a:rPr lang="en-GB" b="1" dirty="0" smtClean="0"/>
              <a:t>Re-shape local partnerships to align better with community planning</a:t>
            </a:r>
          </a:p>
          <a:p>
            <a:r>
              <a:rPr lang="en-GB" b="1" dirty="0" smtClean="0"/>
              <a:t>Wider engagement</a:t>
            </a:r>
          </a:p>
          <a:p>
            <a:r>
              <a:rPr lang="en-GB" b="1" dirty="0" smtClean="0"/>
              <a:t>Communications strategy to provide consistent messages</a:t>
            </a:r>
          </a:p>
          <a:p>
            <a:r>
              <a:rPr lang="en-GB" b="1" dirty="0" smtClean="0"/>
              <a:t>Meeting of Ministerial Committee for Public Health </a:t>
            </a:r>
          </a:p>
          <a:p>
            <a:endParaRPr lang="en-GB" b="1" dirty="0" smtClean="0"/>
          </a:p>
          <a:p>
            <a:pPr>
              <a:buNone/>
            </a:pPr>
            <a:endParaRPr lang="en-GB" b="1"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620688"/>
            <a:ext cx="6840760" cy="707886"/>
          </a:xfrm>
          <a:prstGeom prst="rect">
            <a:avLst/>
          </a:prstGeom>
          <a:noFill/>
        </p:spPr>
        <p:txBody>
          <a:bodyPr wrap="square" rtlCol="0">
            <a:spAutoFit/>
          </a:bodyPr>
          <a:lstStyle/>
          <a:p>
            <a:pPr algn="ctr"/>
            <a:r>
              <a:rPr lang="en-GB" sz="4000" b="1" dirty="0" smtClean="0">
                <a:solidFill>
                  <a:schemeClr val="bg1">
                    <a:lumMod val="50000"/>
                  </a:schemeClr>
                </a:solidFill>
                <a:effectLst>
                  <a:outerShdw blurRad="38100" dist="38100" dir="2700000" algn="tl">
                    <a:srgbClr val="000000">
                      <a:alpha val="43137"/>
                    </a:srgbClr>
                  </a:outerShdw>
                </a:effectLst>
              </a:rPr>
              <a:t>Conclusions</a:t>
            </a:r>
            <a:endParaRPr lang="en-GB" sz="4000" b="1" dirty="0">
              <a:solidFill>
                <a:schemeClr val="bg1">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1043608" y="1700808"/>
            <a:ext cx="6984776" cy="487890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3200" b="1" dirty="0"/>
              <a:t>Do something, do more, do better</a:t>
            </a:r>
          </a:p>
          <a:p>
            <a:pPr marL="285750" indent="-285750">
              <a:lnSpc>
                <a:spcPct val="200000"/>
              </a:lnSpc>
              <a:buFont typeface="Arial" panose="020B0604020202020204" pitchFamily="34" charset="0"/>
              <a:buChar char="•"/>
            </a:pPr>
            <a:r>
              <a:rPr lang="en-GB" sz="3200" b="1" dirty="0" smtClean="0"/>
              <a:t>Do what we can now with tools and means available</a:t>
            </a:r>
          </a:p>
          <a:p>
            <a:pPr marL="285750" indent="-285750">
              <a:lnSpc>
                <a:spcPct val="200000"/>
              </a:lnSpc>
              <a:buFont typeface="Arial" panose="020B0604020202020204" pitchFamily="34" charset="0"/>
              <a:buChar char="•"/>
            </a:pPr>
            <a:r>
              <a:rPr lang="en-GB" sz="3200" b="1" dirty="0" smtClean="0"/>
              <a:t>Use evidence/adapt to local</a:t>
            </a:r>
          </a:p>
          <a:p>
            <a:pPr marL="285750" indent="-285750">
              <a:lnSpc>
                <a:spcPct val="200000"/>
              </a:lnSpc>
              <a:buFont typeface="Arial" panose="020B0604020202020204" pitchFamily="34" charset="0"/>
              <a:buChar char="•"/>
            </a:pPr>
            <a:r>
              <a:rPr lang="en-GB" sz="3200" b="1" dirty="0" smtClean="0"/>
              <a:t>Implement at scale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61048"/>
            <a:ext cx="237626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17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7664" y="2130425"/>
            <a:ext cx="6264696" cy="2306687"/>
          </a:xfrm>
        </p:spPr>
        <p:txBody>
          <a:bodyPr>
            <a:normAutofit fontScale="90000"/>
          </a:bodyPr>
          <a:lstStyle/>
          <a:p>
            <a:pPr algn="l"/>
            <a:r>
              <a:rPr lang="en-GB" b="1" dirty="0" smtClean="0">
                <a:latin typeface="Bauhaus 93" panose="04030905020B02020C02" pitchFamily="82" charset="0"/>
              </a:rPr>
              <a:t>The journey of a thousand miles must begin with a single step. </a:t>
            </a:r>
            <a:r>
              <a:rPr lang="en-GB" dirty="0" smtClean="0">
                <a:latin typeface="Bauhaus 93" panose="04030905020B02020C02" pitchFamily="82" charset="0"/>
              </a:rPr>
              <a:t/>
            </a:r>
            <a:br>
              <a:rPr lang="en-GB" dirty="0" smtClean="0">
                <a:latin typeface="Bauhaus 93" panose="04030905020B02020C02" pitchFamily="82" charset="0"/>
              </a:rPr>
            </a:br>
            <a:r>
              <a:rPr lang="en-GB" dirty="0"/>
              <a:t>	</a:t>
            </a:r>
            <a:r>
              <a:rPr lang="en-GB" dirty="0" smtClean="0"/>
              <a:t>				</a:t>
            </a:r>
            <a:r>
              <a:rPr lang="en-GB" sz="4000" b="1" dirty="0" smtClean="0">
                <a:solidFill>
                  <a:schemeClr val="bg2">
                    <a:lumMod val="50000"/>
                  </a:schemeClr>
                </a:solidFill>
                <a:effectLst>
                  <a:outerShdw blurRad="38100" dist="38100" dir="2700000" algn="tl">
                    <a:srgbClr val="000000">
                      <a:alpha val="43137"/>
                    </a:srgbClr>
                  </a:outerShdw>
                </a:effectLst>
              </a:rPr>
              <a:t>Lao </a:t>
            </a:r>
            <a:r>
              <a:rPr lang="en-GB" sz="4000" b="1" dirty="0">
                <a:solidFill>
                  <a:schemeClr val="bg2">
                    <a:lumMod val="50000"/>
                  </a:schemeClr>
                </a:solidFill>
                <a:effectLst>
                  <a:outerShdw blurRad="38100" dist="38100" dir="2700000" algn="tl">
                    <a:srgbClr val="000000">
                      <a:alpha val="43137"/>
                    </a:srgbClr>
                  </a:outerShdw>
                </a:effectLst>
              </a:rPr>
              <a:t>Tzu</a:t>
            </a:r>
            <a:r>
              <a:rPr lang="en-GB" sz="4000" b="0" dirty="0">
                <a:solidFill>
                  <a:schemeClr val="bg2">
                    <a:lumMod val="50000"/>
                  </a:schemeClr>
                </a:solidFill>
                <a:effectLst>
                  <a:outerShdw blurRad="38100" dist="38100" dir="2700000" algn="tl">
                    <a:srgbClr val="000000">
                      <a:alpha val="43137"/>
                    </a:srgbClr>
                  </a:outerShdw>
                </a:effectLst>
              </a:rPr>
              <a:t/>
            </a:r>
            <a:br>
              <a:rPr lang="en-GB" sz="4000" b="0" dirty="0">
                <a:solidFill>
                  <a:schemeClr val="bg2">
                    <a:lumMod val="50000"/>
                  </a:schemeClr>
                </a:solidFill>
                <a:effectLst>
                  <a:outerShdw blurRad="38100" dist="38100" dir="2700000" algn="tl">
                    <a:srgbClr val="000000">
                      <a:alpha val="43137"/>
                    </a:srgbClr>
                  </a:outerShdw>
                </a:effectLst>
              </a:rPr>
            </a:br>
            <a:endParaRPr lang="en-GB" b="0" dirty="0">
              <a:solidFill>
                <a:schemeClr val="bg2">
                  <a:lumMod val="50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861048"/>
            <a:ext cx="2448272" cy="2448272"/>
          </a:xfrm>
          <a:prstGeom prst="rect">
            <a:avLst/>
          </a:prstGeom>
        </p:spPr>
      </p:pic>
    </p:spTree>
    <p:extLst>
      <p:ext uri="{BB962C8B-B14F-4D97-AF65-F5344CB8AC3E}">
        <p14:creationId xmlns:p14="http://schemas.microsoft.com/office/powerpoint/2010/main" val="57200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95288" y="333375"/>
            <a:ext cx="8686800" cy="1143000"/>
          </a:xfrm>
        </p:spPr>
        <p:txBody>
          <a:bodyPr>
            <a:normAutofit/>
          </a:bodyPr>
          <a:lstStyle/>
          <a:p>
            <a:pPr eaLnBrk="1" hangingPunct="1"/>
            <a:r>
              <a:rPr lang="en-GB" altLang="en-US" sz="4000" b="1" dirty="0" smtClean="0">
                <a:solidFill>
                  <a:schemeClr val="tx1"/>
                </a:solidFill>
                <a:effectLst>
                  <a:outerShdw blurRad="38100" dist="38100" dir="2700000" algn="tl">
                    <a:srgbClr val="000000">
                      <a:alpha val="43137"/>
                    </a:srgbClr>
                  </a:outerShdw>
                </a:effectLst>
                <a:latin typeface="Calibri" panose="020F0502020204030204" pitchFamily="34" charset="0"/>
              </a:rPr>
              <a:t>Institute of Public Health in Ireland</a:t>
            </a:r>
            <a:endParaRPr lang="en-US" altLang="en-US" sz="4000" b="1" dirty="0" smtClean="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5123" name="Rectangle 4"/>
          <p:cNvSpPr>
            <a:spLocks noGrp="1" noChangeArrowheads="1"/>
          </p:cNvSpPr>
          <p:nvPr>
            <p:ph type="body" sz="half" idx="4294967295"/>
          </p:nvPr>
        </p:nvSpPr>
        <p:spPr>
          <a:xfrm>
            <a:off x="228600" y="1447800"/>
            <a:ext cx="4876800" cy="4114800"/>
          </a:xfrm>
        </p:spPr>
        <p:txBody>
          <a:bodyPr>
            <a:noAutofit/>
          </a:bodyPr>
          <a:lstStyle/>
          <a:p>
            <a:pPr eaLnBrk="1" hangingPunct="1">
              <a:buFontTx/>
              <a:buNone/>
            </a:pPr>
            <a:r>
              <a:rPr lang="en-IE" altLang="en-US" sz="3000" b="1" dirty="0" smtClean="0"/>
              <a:t>Working for better health</a:t>
            </a:r>
          </a:p>
          <a:p>
            <a:pPr eaLnBrk="1" hangingPunct="1">
              <a:buFontTx/>
              <a:buNone/>
            </a:pPr>
            <a:r>
              <a:rPr lang="en-IE" altLang="en-US" sz="3000" b="1" dirty="0" smtClean="0"/>
              <a:t>across the island of Ireland</a:t>
            </a:r>
          </a:p>
          <a:p>
            <a:pPr eaLnBrk="1" hangingPunct="1">
              <a:buFontTx/>
              <a:buNone/>
            </a:pPr>
            <a:r>
              <a:rPr lang="en-IE" altLang="en-US" sz="3000" b="1" dirty="0" smtClean="0"/>
              <a:t>through:</a:t>
            </a:r>
          </a:p>
          <a:p>
            <a:pPr eaLnBrk="1" hangingPunct="1"/>
            <a:r>
              <a:rPr lang="en-IE" altLang="en-US" sz="3000" b="1" dirty="0" smtClean="0"/>
              <a:t>Strengthening public health capacity</a:t>
            </a:r>
          </a:p>
          <a:p>
            <a:pPr eaLnBrk="1" hangingPunct="1"/>
            <a:r>
              <a:rPr lang="en-IE" altLang="en-US" sz="3000" b="1" dirty="0" smtClean="0"/>
              <a:t>Providing /interpreting information for public health</a:t>
            </a:r>
          </a:p>
          <a:p>
            <a:pPr eaLnBrk="1" hangingPunct="1"/>
            <a:r>
              <a:rPr lang="en-IE" altLang="en-US" sz="3000" b="1" dirty="0" smtClean="0"/>
              <a:t>Advising on policy</a:t>
            </a:r>
          </a:p>
        </p:txBody>
      </p:sp>
      <p:pic>
        <p:nvPicPr>
          <p:cNvPr id="5124" name="Picture 4" descr="Map of Ire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2004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834703" y="5961063"/>
            <a:ext cx="80584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r>
              <a:rPr lang="en-IE" altLang="en-US" sz="2800" b="1" dirty="0">
                <a:effectLst>
                  <a:outerShdw blurRad="38100" dist="38100" dir="2700000" algn="tl">
                    <a:srgbClr val="000000">
                      <a:alpha val="43137"/>
                    </a:srgbClr>
                  </a:outerShdw>
                </a:effectLst>
                <a:latin typeface="+mn-lt"/>
              </a:rPr>
              <a:t>Supporting action to address health </a:t>
            </a:r>
            <a:r>
              <a:rPr lang="en-IE" altLang="en-US" sz="2800" b="1" dirty="0" smtClean="0">
                <a:effectLst>
                  <a:outerShdw blurRad="38100" dist="38100" dir="2700000" algn="tl">
                    <a:srgbClr val="000000">
                      <a:alpha val="43137"/>
                    </a:srgbClr>
                  </a:outerShdw>
                </a:effectLst>
                <a:latin typeface="+mn-lt"/>
              </a:rPr>
              <a:t>inequalities</a:t>
            </a:r>
            <a:endParaRPr lang="en-US" altLang="en-US" sz="2800" b="1" dirty="0">
              <a:effectLst>
                <a:outerShdw blurRad="38100" dist="38100" dir="2700000" algn="tl">
                  <a:srgbClr val="000000">
                    <a:alpha val="43137"/>
                  </a:srgbClr>
                </a:outerShdw>
              </a:effectLst>
              <a:latin typeface="Tahoma" pitchFamily="34" charset="0"/>
            </a:endParaRPr>
          </a:p>
        </p:txBody>
      </p:sp>
      <p:sp>
        <p:nvSpPr>
          <p:cNvPr id="5126" name="Line 6"/>
          <p:cNvSpPr>
            <a:spLocks noChangeShapeType="1"/>
          </p:cNvSpPr>
          <p:nvPr/>
        </p:nvSpPr>
        <p:spPr bwMode="auto">
          <a:xfrm>
            <a:off x="1908175" y="1268413"/>
            <a:ext cx="6985000" cy="0"/>
          </a:xfrm>
          <a:prstGeom prst="line">
            <a:avLst/>
          </a:prstGeom>
          <a:noFill/>
          <a:ln w="762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7" name="Line 7"/>
          <p:cNvSpPr>
            <a:spLocks noChangeShapeType="1"/>
          </p:cNvSpPr>
          <p:nvPr/>
        </p:nvSpPr>
        <p:spPr bwMode="auto">
          <a:xfrm>
            <a:off x="8604250" y="765175"/>
            <a:ext cx="0" cy="2735263"/>
          </a:xfrm>
          <a:prstGeom prst="line">
            <a:avLst/>
          </a:prstGeom>
          <a:noFill/>
          <a:ln w="762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283318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32"/>
            <a:ext cx="9144000" cy="10225136"/>
          </a:xfrm>
          <a:prstGeom prst="rect">
            <a:avLst/>
          </a:prstGeom>
          <a:ln>
            <a:solidFill>
              <a:schemeClr val="tx1"/>
            </a:solidFill>
          </a:ln>
        </p:spPr>
      </p:pic>
    </p:spTree>
    <p:extLst>
      <p:ext uri="{BB962C8B-B14F-4D97-AF65-F5344CB8AC3E}">
        <p14:creationId xmlns:p14="http://schemas.microsoft.com/office/powerpoint/2010/main" val="122101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539750" y="1706563"/>
            <a:ext cx="7561263" cy="476250"/>
          </a:xfrm>
          <a:prstGeom prst="rect">
            <a:avLst/>
          </a:prstGeom>
          <a:noFill/>
          <a:ln w="9525">
            <a:noFill/>
            <a:miter lim="800000"/>
            <a:headEnd/>
            <a:tailEnd/>
          </a:ln>
        </p:spPr>
        <p:txBody>
          <a:bodyPr>
            <a:spAutoFit/>
          </a:bodyPr>
          <a:lstStyle/>
          <a:p>
            <a:pPr marL="342900" indent="-342900">
              <a:lnSpc>
                <a:spcPct val="90000"/>
              </a:lnSpc>
            </a:pPr>
            <a:endParaRPr lang="en-GB" sz="2800" dirty="0">
              <a:latin typeface="Tahoma" pitchFamily="34" charset="0"/>
              <a:cs typeface="Times New Roman" pitchFamily="18" charset="0"/>
            </a:endParaRPr>
          </a:p>
        </p:txBody>
      </p:sp>
      <p:sp>
        <p:nvSpPr>
          <p:cNvPr id="50178" name="Rectangle 4"/>
          <p:cNvSpPr>
            <a:spLocks noGrp="1" noChangeArrowheads="1"/>
          </p:cNvSpPr>
          <p:nvPr>
            <p:ph idx="1"/>
          </p:nvPr>
        </p:nvSpPr>
        <p:spPr>
          <a:xfrm>
            <a:off x="150776" y="188640"/>
            <a:ext cx="2959028" cy="3673475"/>
          </a:xfrm>
        </p:spPr>
        <p:txBody>
          <a:bodyPr/>
          <a:lstStyle/>
          <a:p>
            <a:pPr marL="0" indent="0">
              <a:lnSpc>
                <a:spcPct val="130000"/>
              </a:lnSpc>
              <a:buFont typeface="Arial" charset="0"/>
              <a:buNone/>
            </a:pPr>
            <a:r>
              <a:rPr lang="en-GB" sz="4000" b="1" dirty="0" smtClean="0">
                <a:solidFill>
                  <a:srgbClr val="A50021"/>
                </a:solidFill>
                <a:effectLst>
                  <a:outerShdw blurRad="38100" dist="38100" dir="2700000" algn="tl">
                    <a:srgbClr val="000000">
                      <a:alpha val="43137"/>
                    </a:srgbClr>
                  </a:outerShdw>
                </a:effectLst>
                <a:latin typeface="Tahoma" pitchFamily="34" charset="0"/>
              </a:rPr>
              <a:t>The </a:t>
            </a:r>
          </a:p>
          <a:p>
            <a:pPr marL="0" indent="0">
              <a:lnSpc>
                <a:spcPct val="130000"/>
              </a:lnSpc>
              <a:buFont typeface="Arial" charset="0"/>
              <a:buNone/>
            </a:pPr>
            <a:r>
              <a:rPr lang="en-GB" sz="4000" b="1" dirty="0" smtClean="0">
                <a:solidFill>
                  <a:srgbClr val="A50021"/>
                </a:solidFill>
                <a:effectLst>
                  <a:outerShdw blurRad="38100" dist="38100" dir="2700000" algn="tl">
                    <a:srgbClr val="000000">
                      <a:alpha val="43137"/>
                    </a:srgbClr>
                  </a:outerShdw>
                </a:effectLst>
                <a:latin typeface="Tahoma" pitchFamily="34" charset="0"/>
              </a:rPr>
              <a:t>Health Well </a:t>
            </a:r>
            <a:endParaRPr lang="en-US" sz="4000" b="1" dirty="0" smtClean="0">
              <a:solidFill>
                <a:srgbClr val="A50021"/>
              </a:solidFill>
              <a:effectLst>
                <a:outerShdw blurRad="38100" dist="38100" dir="2700000" algn="tl">
                  <a:srgbClr val="000000">
                    <a:alpha val="43137"/>
                  </a:srgbClr>
                </a:outerShdw>
              </a:effectLst>
              <a:latin typeface="Tahoma" pitchFamily="34" charset="0"/>
            </a:endParaRPr>
          </a:p>
          <a:p>
            <a:pPr marL="0" indent="0">
              <a:lnSpc>
                <a:spcPct val="130000"/>
              </a:lnSpc>
              <a:buFont typeface="Arial" charset="0"/>
              <a:buNone/>
            </a:pPr>
            <a:endParaRPr lang="en-GB" sz="2600" dirty="0" smtClean="0"/>
          </a:p>
        </p:txBody>
      </p:sp>
      <p:pic>
        <p:nvPicPr>
          <p:cNvPr id="50179" name="Picture 6" descr="TheHealthWellTitle"/>
          <p:cNvPicPr>
            <a:picLocks noChangeAspect="1" noChangeArrowheads="1"/>
          </p:cNvPicPr>
          <p:nvPr/>
        </p:nvPicPr>
        <p:blipFill>
          <a:blip r:embed="rId3"/>
          <a:srcRect/>
          <a:stretch>
            <a:fillRect/>
          </a:stretch>
        </p:blipFill>
        <p:spPr bwMode="auto">
          <a:xfrm>
            <a:off x="6372225" y="6092825"/>
            <a:ext cx="2776538" cy="620713"/>
          </a:xfrm>
          <a:prstGeom prst="rect">
            <a:avLst/>
          </a:prstGeom>
          <a:noFill/>
          <a:ln w="9525">
            <a:noFill/>
            <a:miter lim="800000"/>
            <a:headEnd/>
            <a:tailEnd/>
          </a:ln>
        </p:spPr>
      </p:pic>
      <p:pic>
        <p:nvPicPr>
          <p:cNvPr id="50180" name="Picture 7"/>
          <p:cNvPicPr>
            <a:picLocks noChangeAspect="1" noChangeArrowheads="1"/>
          </p:cNvPicPr>
          <p:nvPr/>
        </p:nvPicPr>
        <p:blipFill>
          <a:blip r:embed="rId4"/>
          <a:srcRect/>
          <a:stretch>
            <a:fillRect/>
          </a:stretch>
        </p:blipFill>
        <p:spPr bwMode="auto">
          <a:xfrm>
            <a:off x="4067175" y="6165850"/>
            <a:ext cx="1081088" cy="500063"/>
          </a:xfrm>
          <a:prstGeom prst="rect">
            <a:avLst/>
          </a:prstGeom>
          <a:noFill/>
          <a:ln w="9525">
            <a:noFill/>
            <a:miter lim="800000"/>
            <a:headEnd/>
            <a:tailEnd/>
          </a:ln>
        </p:spPr>
      </p:pic>
      <p:pic>
        <p:nvPicPr>
          <p:cNvPr id="50181" name="Picture 12"/>
          <p:cNvPicPr>
            <a:picLocks noChangeAspect="1" noChangeArrowheads="1"/>
          </p:cNvPicPr>
          <p:nvPr/>
        </p:nvPicPr>
        <p:blipFill>
          <a:blip r:embed="rId5"/>
          <a:srcRect/>
          <a:stretch>
            <a:fillRect/>
          </a:stretch>
        </p:blipFill>
        <p:spPr bwMode="auto">
          <a:xfrm>
            <a:off x="539750" y="6237288"/>
            <a:ext cx="2016125" cy="423862"/>
          </a:xfrm>
          <a:prstGeom prst="rect">
            <a:avLst/>
          </a:prstGeom>
          <a:noFill/>
          <a:ln w="9525">
            <a:noFill/>
            <a:miter lim="800000"/>
            <a:headEnd/>
            <a:tailEnd/>
          </a:ln>
        </p:spPr>
      </p:pic>
      <p:sp>
        <p:nvSpPr>
          <p:cNvPr id="50183" name="Rectangle 2"/>
          <p:cNvSpPr>
            <a:spLocks noChangeArrowheads="1"/>
          </p:cNvSpPr>
          <p:nvPr/>
        </p:nvSpPr>
        <p:spPr bwMode="auto">
          <a:xfrm>
            <a:off x="3491880" y="5229200"/>
            <a:ext cx="4745017" cy="523220"/>
          </a:xfrm>
          <a:prstGeom prst="rect">
            <a:avLst/>
          </a:prstGeom>
          <a:noFill/>
          <a:ln w="9525">
            <a:noFill/>
            <a:miter lim="800000"/>
            <a:headEnd/>
            <a:tailEnd/>
          </a:ln>
        </p:spPr>
        <p:txBody>
          <a:bodyPr wrap="none">
            <a:spAutoFit/>
          </a:bodyPr>
          <a:lstStyle/>
          <a:p>
            <a:r>
              <a:rPr lang="en-GB" sz="2800" dirty="0">
                <a:latin typeface="Calibri" pitchFamily="34" charset="0"/>
                <a:hlinkClick r:id="rId6"/>
              </a:rPr>
              <a:t>http://www.thehealthwell.info</a:t>
            </a:r>
            <a:r>
              <a:rPr lang="en-GB" sz="2800" dirty="0">
                <a:latin typeface="Calibri" pitchFamily="34" charset="0"/>
              </a:rPr>
              <a:t>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5876" y="-1"/>
            <a:ext cx="6488302" cy="5013095"/>
          </a:xfrm>
          <a:prstGeom prst="rect">
            <a:avLst/>
          </a:prstGeom>
        </p:spPr>
      </p:pic>
    </p:spTree>
    <p:extLst>
      <p:ext uri="{BB962C8B-B14F-4D97-AF65-F5344CB8AC3E}">
        <p14:creationId xmlns:p14="http://schemas.microsoft.com/office/powerpoint/2010/main" val="386896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lumMod val="50000"/>
                  </a:schemeClr>
                </a:solidFill>
                <a:effectLst>
                  <a:outerShdw blurRad="38100" dist="38100" dir="2700000" algn="tl">
                    <a:srgbClr val="000000">
                      <a:alpha val="43137"/>
                    </a:srgbClr>
                  </a:outerShdw>
                </a:effectLst>
              </a:rPr>
              <a:t>Vision and aims</a:t>
            </a:r>
            <a:endParaRPr lang="en-GB" b="1" dirty="0">
              <a:solidFill>
                <a:schemeClr val="bg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277071"/>
          </a:xfrm>
        </p:spPr>
        <p:txBody>
          <a:bodyPr>
            <a:normAutofit lnSpcReduction="10000"/>
          </a:bodyPr>
          <a:lstStyle/>
          <a:p>
            <a:endParaRPr lang="en-GB" dirty="0"/>
          </a:p>
          <a:p>
            <a:r>
              <a:rPr lang="en-GB" b="1" dirty="0" smtClean="0"/>
              <a:t>All people are enabled and supported in achieving their full health and wellbeing potential</a:t>
            </a:r>
          </a:p>
          <a:p>
            <a:endParaRPr lang="en-GB" b="1" dirty="0" smtClean="0"/>
          </a:p>
          <a:p>
            <a:r>
              <a:rPr lang="en-GB" b="1" dirty="0" smtClean="0"/>
              <a:t>The aims are to achieve better health and wellbeing for everyone and reduce inequalities in health</a:t>
            </a:r>
            <a:endParaRPr lang="en-GB" b="1"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txBox="1">
            <a:spLocks/>
          </p:cNvSpPr>
          <p:nvPr/>
        </p:nvSpPr>
        <p:spPr bwMode="auto">
          <a:xfrm>
            <a:off x="674688" y="1412776"/>
            <a:ext cx="411321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None/>
            </a:pPr>
            <a:endParaRPr lang="en-IE" sz="2800" b="1" dirty="0">
              <a:solidFill>
                <a:srgbClr val="A50021"/>
              </a:solidFill>
              <a:latin typeface="Tahoma" pitchFamily="34" charset="0"/>
              <a:cs typeface="Tahoma" pitchFamily="34" charset="0"/>
            </a:endParaRPr>
          </a:p>
        </p:txBody>
      </p:sp>
      <p:pic>
        <p:nvPicPr>
          <p:cNvPr id="7" name="Picture 6" descr="C:\Documents and Settings\lorraine.fahy\Local Settings\Temp\53681grnm3if16k.jpg"/>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628800"/>
            <a:ext cx="4104456" cy="3096344"/>
          </a:xfrm>
          <a:prstGeom prst="rect">
            <a:avLst/>
          </a:prstGeom>
          <a:noFill/>
          <a:ln>
            <a:noFill/>
          </a:ln>
        </p:spPr>
      </p:pic>
      <p:pic>
        <p:nvPicPr>
          <p:cNvPr id="13" name="Picture 6" descr="TheHealthWell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6093296"/>
            <a:ext cx="2775942" cy="620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3366"/>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6165304"/>
            <a:ext cx="1080368" cy="5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73920" y="5301207"/>
            <a:ext cx="3514552" cy="646331"/>
          </a:xfrm>
          <a:prstGeom prst="rect">
            <a:avLst/>
          </a:prstGeom>
          <a:noFill/>
        </p:spPr>
        <p:txBody>
          <a:bodyPr wrap="none" rtlCol="0">
            <a:spAutoFit/>
          </a:bodyPr>
          <a:lstStyle/>
          <a:p>
            <a:r>
              <a:rPr lang="en-GB" b="1" dirty="0"/>
              <a:t>elizabeth.mitchell@publichealth.ie</a:t>
            </a:r>
          </a:p>
          <a:p>
            <a:endParaRPr lang="en-GB" dirty="0"/>
          </a:p>
        </p:txBody>
      </p:sp>
    </p:spTree>
    <p:extLst>
      <p:ext uri="{BB962C8B-B14F-4D97-AF65-F5344CB8AC3E}">
        <p14:creationId xmlns:p14="http://schemas.microsoft.com/office/powerpoint/2010/main" val="3909960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dirty="0">
                <a:solidFill>
                  <a:schemeClr val="bg1">
                    <a:lumMod val="50000"/>
                  </a:schemeClr>
                </a:solidFill>
                <a:effectLst>
                  <a:outerShdw blurRad="38100" dist="38100" dir="2700000" algn="tl">
                    <a:srgbClr val="000000">
                      <a:alpha val="43137"/>
                    </a:srgbClr>
                  </a:outerShdw>
                </a:effectLst>
              </a:rPr>
              <a:t>Values</a:t>
            </a:r>
            <a:endParaRPr lang="en-GB" sz="4400" dirty="0"/>
          </a:p>
        </p:txBody>
      </p:sp>
      <p:sp>
        <p:nvSpPr>
          <p:cNvPr id="4" name="Text Placeholder 3"/>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GB" sz="3000" b="1" dirty="0"/>
              <a:t>Social justice, equity and inclusion</a:t>
            </a:r>
          </a:p>
          <a:p>
            <a:pPr marL="285750" indent="-285750">
              <a:buFont typeface="Arial" panose="020B0604020202020204" pitchFamily="34" charset="0"/>
              <a:buChar char="•"/>
            </a:pPr>
            <a:r>
              <a:rPr lang="en-GB" sz="3000" b="1" dirty="0" smtClean="0"/>
              <a:t>Engagement </a:t>
            </a:r>
            <a:r>
              <a:rPr lang="en-GB" sz="3000" b="1" dirty="0"/>
              <a:t>and empowerment</a:t>
            </a:r>
          </a:p>
          <a:p>
            <a:pPr marL="285750" indent="-285750">
              <a:buFont typeface="Arial" panose="020B0604020202020204" pitchFamily="34" charset="0"/>
              <a:buChar char="•"/>
            </a:pPr>
            <a:r>
              <a:rPr lang="en-GB" sz="3000" b="1" dirty="0" smtClean="0"/>
              <a:t>Collaboration</a:t>
            </a:r>
            <a:endParaRPr lang="en-GB" sz="3000" b="1" dirty="0"/>
          </a:p>
          <a:p>
            <a:pPr marL="285750" indent="-285750">
              <a:buFont typeface="Arial" panose="020B0604020202020204" pitchFamily="34" charset="0"/>
              <a:buChar char="•"/>
            </a:pPr>
            <a:r>
              <a:rPr lang="en-GB" sz="3000" b="1" dirty="0" smtClean="0"/>
              <a:t>Evidence </a:t>
            </a:r>
            <a:r>
              <a:rPr lang="en-GB" sz="3000" b="1" dirty="0"/>
              <a:t>informed</a:t>
            </a:r>
          </a:p>
          <a:p>
            <a:pPr marL="285750" indent="-285750">
              <a:buFont typeface="Arial" panose="020B0604020202020204" pitchFamily="34" charset="0"/>
              <a:buChar char="•"/>
            </a:pPr>
            <a:r>
              <a:rPr lang="en-GB" sz="3000" b="1" dirty="0" smtClean="0"/>
              <a:t>Addressing </a:t>
            </a:r>
            <a:r>
              <a:rPr lang="en-GB" sz="3000" b="1" dirty="0"/>
              <a:t>local need</a:t>
            </a:r>
          </a:p>
          <a:p>
            <a:endParaRPr lang="en-GB"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3575050" y="941388"/>
            <a:ext cx="5111750" cy="4516437"/>
          </a:xfrm>
          <a:prstGeom prst="rect">
            <a:avLst/>
          </a:prstGeom>
          <a:noFill/>
          <a:ln w="9525">
            <a:noFill/>
            <a:miter lim="800000"/>
            <a:headEnd/>
            <a:tailEnd/>
          </a:ln>
        </p:spPr>
      </p:pic>
    </p:spTree>
    <p:extLst>
      <p:ext uri="{BB962C8B-B14F-4D97-AF65-F5344CB8AC3E}">
        <p14:creationId xmlns:p14="http://schemas.microsoft.com/office/powerpoint/2010/main" val="1063105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lumMod val="50000"/>
                  </a:schemeClr>
                </a:solidFill>
                <a:effectLst>
                  <a:outerShdw blurRad="38100" dist="38100" dir="2700000" algn="tl">
                    <a:srgbClr val="000000">
                      <a:alpha val="43137"/>
                    </a:srgbClr>
                  </a:outerShdw>
                </a:effectLst>
              </a:rPr>
              <a:t>Key features</a:t>
            </a:r>
            <a:endParaRPr lang="en-GB" b="1" dirty="0">
              <a:solidFill>
                <a:schemeClr val="bg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464496"/>
          </a:xfrm>
        </p:spPr>
        <p:txBody>
          <a:bodyPr>
            <a:normAutofit lnSpcReduction="10000"/>
          </a:bodyPr>
          <a:lstStyle/>
          <a:p>
            <a:pPr>
              <a:lnSpc>
                <a:spcPct val="150000"/>
              </a:lnSpc>
            </a:pPr>
            <a:r>
              <a:rPr lang="en-GB" sz="3000" b="1" dirty="0" smtClean="0"/>
              <a:t>High level strategic</a:t>
            </a:r>
          </a:p>
          <a:p>
            <a:pPr>
              <a:lnSpc>
                <a:spcPct val="150000"/>
              </a:lnSpc>
            </a:pPr>
            <a:r>
              <a:rPr lang="en-GB" sz="3000" b="1" dirty="0" smtClean="0"/>
              <a:t>Whole system approach, cross </a:t>
            </a:r>
            <a:r>
              <a:rPr lang="en-GB" sz="3000" b="1" dirty="0"/>
              <a:t>– cutting</a:t>
            </a:r>
          </a:p>
          <a:p>
            <a:pPr>
              <a:lnSpc>
                <a:spcPct val="150000"/>
              </a:lnSpc>
            </a:pPr>
            <a:r>
              <a:rPr lang="en-GB" sz="3000" b="1" dirty="0" smtClean="0"/>
              <a:t>Collaboration, engagement and empowerment</a:t>
            </a:r>
          </a:p>
          <a:p>
            <a:pPr>
              <a:lnSpc>
                <a:spcPct val="150000"/>
              </a:lnSpc>
            </a:pPr>
            <a:r>
              <a:rPr lang="en-GB" sz="3000" b="1" dirty="0" smtClean="0"/>
              <a:t>The social gradient – proportionate universalism</a:t>
            </a:r>
          </a:p>
          <a:p>
            <a:pPr>
              <a:lnSpc>
                <a:spcPct val="150000"/>
              </a:lnSpc>
            </a:pPr>
            <a:r>
              <a:rPr lang="en-GB" sz="3000" b="1" dirty="0" smtClean="0"/>
              <a:t>Themes - wider determinants and lifecourse</a:t>
            </a:r>
          </a:p>
          <a:p>
            <a:pPr>
              <a:lnSpc>
                <a:spcPct val="150000"/>
              </a:lnSpc>
            </a:pPr>
            <a:r>
              <a:rPr lang="en-GB" sz="3000" b="1" dirty="0" smtClean="0"/>
              <a:t>Outcomes and supporting actions</a:t>
            </a:r>
          </a:p>
          <a:p>
            <a:pPr>
              <a:buNone/>
            </a:pPr>
            <a:endParaRPr lang="en-GB" sz="2600" b="1" dirty="0" smtClean="0"/>
          </a:p>
          <a:p>
            <a:pPr>
              <a:buNone/>
            </a:pPr>
            <a:endParaRPr lang="en-GB" sz="2600" b="1" dirty="0" smtClean="0"/>
          </a:p>
          <a:p>
            <a:endParaRPr lang="en-GB"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1">
                    <a:lumMod val="50000"/>
                  </a:schemeClr>
                </a:solidFill>
                <a:effectLst>
                  <a:outerShdw blurRad="38100" dist="38100" dir="2700000" algn="tl">
                    <a:srgbClr val="000000">
                      <a:alpha val="43137"/>
                    </a:srgbClr>
                  </a:outerShdw>
                </a:effectLst>
              </a:rPr>
              <a:t>MAKING LIFE </a:t>
            </a:r>
            <a:r>
              <a:rPr lang="en-GB" b="1" dirty="0" smtClean="0">
                <a:solidFill>
                  <a:srgbClr val="92D050"/>
                </a:solidFill>
                <a:effectLst>
                  <a:outerShdw blurRad="38100" dist="38100" dir="2700000" algn="tl">
                    <a:srgbClr val="000000">
                      <a:alpha val="43137"/>
                    </a:srgbClr>
                  </a:outerShdw>
                </a:effectLst>
              </a:rPr>
              <a:t>BETTER</a:t>
            </a:r>
            <a:r>
              <a:rPr lang="en-GB" b="1" dirty="0" smtClean="0">
                <a:solidFill>
                  <a:schemeClr val="bg1">
                    <a:lumMod val="50000"/>
                  </a:schemeClr>
                </a:solidFill>
                <a:effectLst>
                  <a:outerShdw blurRad="38100" dist="38100" dir="2700000" algn="tl">
                    <a:srgbClr val="000000">
                      <a:alpha val="43137"/>
                    </a:srgbClr>
                  </a:outerShdw>
                </a:effectLst>
              </a:rPr>
              <a:t> </a:t>
            </a:r>
            <a:r>
              <a:rPr lang="en-GB" b="1" dirty="0">
                <a:solidFill>
                  <a:schemeClr val="bg1">
                    <a:lumMod val="50000"/>
                  </a:schemeClr>
                </a:solidFill>
                <a:effectLst>
                  <a:outerShdw blurRad="38100" dist="38100" dir="2700000" algn="tl">
                    <a:srgbClr val="000000">
                      <a:alpha val="43137"/>
                    </a:srgbClr>
                  </a:outerShdw>
                </a:effectLst>
              </a:rPr>
              <a:t/>
            </a:r>
            <a:br>
              <a:rPr lang="en-GB" b="1" dirty="0">
                <a:solidFill>
                  <a:schemeClr val="bg1">
                    <a:lumMod val="50000"/>
                  </a:schemeClr>
                </a:solidFill>
                <a:effectLst>
                  <a:outerShdw blurRad="38100" dist="38100" dir="2700000" algn="tl">
                    <a:srgbClr val="000000">
                      <a:alpha val="43137"/>
                    </a:srgbClr>
                  </a:outerShdw>
                </a:effectLst>
              </a:rPr>
            </a:br>
            <a:r>
              <a:rPr lang="en-GB" b="1" dirty="0" smtClean="0">
                <a:solidFill>
                  <a:schemeClr val="bg1">
                    <a:lumMod val="50000"/>
                  </a:schemeClr>
                </a:solidFill>
                <a:effectLst>
                  <a:outerShdw blurRad="38100" dist="38100" dir="2700000" algn="tl">
                    <a:srgbClr val="000000">
                      <a:alpha val="43137"/>
                    </a:srgbClr>
                  </a:outerShdw>
                </a:effectLst>
              </a:rPr>
              <a:t>themes</a:t>
            </a:r>
            <a:endParaRPr lang="en-GB" b="1" dirty="0">
              <a:solidFill>
                <a:schemeClr val="bg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4392488"/>
          </a:xfrm>
        </p:spPr>
        <p:txBody>
          <a:bodyPr>
            <a:noAutofit/>
          </a:bodyPr>
          <a:lstStyle/>
          <a:p>
            <a:pPr lvl="1">
              <a:buFont typeface="Wingdings" pitchFamily="2" charset="2"/>
              <a:buChar char="Ø"/>
            </a:pPr>
            <a:endParaRPr lang="en-US" sz="3000" b="1" dirty="0" smtClean="0">
              <a:solidFill>
                <a:srgbClr val="FFC000"/>
              </a:solidFill>
              <a:effectLst>
                <a:outerShdw blurRad="38100" dist="38100" dir="2700000" algn="tl">
                  <a:srgbClr val="000000">
                    <a:alpha val="43137"/>
                  </a:srgbClr>
                </a:outerShdw>
              </a:effectLst>
            </a:endParaRPr>
          </a:p>
          <a:p>
            <a:pPr lvl="1">
              <a:buFont typeface="Wingdings" pitchFamily="2" charset="2"/>
              <a:buChar char="Ø"/>
            </a:pPr>
            <a:r>
              <a:rPr lang="en-US" sz="3200" b="1" dirty="0" smtClean="0">
                <a:solidFill>
                  <a:srgbClr val="FFC000"/>
                </a:solidFill>
                <a:effectLst>
                  <a:outerShdw blurRad="38100" dist="38100" dir="2700000" algn="tl">
                    <a:srgbClr val="000000">
                      <a:alpha val="43137"/>
                    </a:srgbClr>
                  </a:outerShdw>
                </a:effectLst>
              </a:rPr>
              <a:t>Giving </a:t>
            </a:r>
            <a:r>
              <a:rPr lang="en-US" sz="3200" b="1" dirty="0">
                <a:solidFill>
                  <a:srgbClr val="FFC000"/>
                </a:solidFill>
                <a:effectLst>
                  <a:outerShdw blurRad="38100" dist="38100" dir="2700000" algn="tl">
                    <a:srgbClr val="000000">
                      <a:alpha val="43137"/>
                    </a:srgbClr>
                  </a:outerShdw>
                </a:effectLst>
              </a:rPr>
              <a:t>Every Child the Best </a:t>
            </a:r>
            <a:r>
              <a:rPr lang="en-US" sz="3200" b="1" dirty="0" smtClean="0">
                <a:solidFill>
                  <a:srgbClr val="FFC000"/>
                </a:solidFill>
                <a:effectLst>
                  <a:outerShdw blurRad="38100" dist="38100" dir="2700000" algn="tl">
                    <a:srgbClr val="000000">
                      <a:alpha val="43137"/>
                    </a:srgbClr>
                  </a:outerShdw>
                </a:effectLst>
              </a:rPr>
              <a:t>Start</a:t>
            </a:r>
          </a:p>
          <a:p>
            <a:pPr lvl="1">
              <a:buFont typeface="Wingdings" pitchFamily="2" charset="2"/>
              <a:buChar char="Ø"/>
            </a:pPr>
            <a:r>
              <a:rPr lang="en-US" sz="3200" b="1" dirty="0" smtClean="0">
                <a:solidFill>
                  <a:schemeClr val="accent1"/>
                </a:solidFill>
                <a:effectLst>
                  <a:outerShdw blurRad="38100" dist="38100" dir="2700000" algn="tl">
                    <a:srgbClr val="000000">
                      <a:alpha val="43137"/>
                    </a:srgbClr>
                  </a:outerShdw>
                </a:effectLst>
              </a:rPr>
              <a:t>Equipped </a:t>
            </a:r>
            <a:r>
              <a:rPr lang="en-US" sz="3200" b="1" dirty="0">
                <a:solidFill>
                  <a:schemeClr val="accent1"/>
                </a:solidFill>
                <a:effectLst>
                  <a:outerShdw blurRad="38100" dist="38100" dir="2700000" algn="tl">
                    <a:srgbClr val="000000">
                      <a:alpha val="43137"/>
                    </a:srgbClr>
                  </a:outerShdw>
                </a:effectLst>
              </a:rPr>
              <a:t>throughout </a:t>
            </a:r>
            <a:r>
              <a:rPr lang="en-US" sz="3200" b="1" dirty="0" smtClean="0">
                <a:solidFill>
                  <a:schemeClr val="accent1"/>
                </a:solidFill>
                <a:effectLst>
                  <a:outerShdw blurRad="38100" dist="38100" dir="2700000" algn="tl">
                    <a:srgbClr val="000000">
                      <a:alpha val="43137"/>
                    </a:srgbClr>
                  </a:outerShdw>
                </a:effectLst>
              </a:rPr>
              <a:t>Life</a:t>
            </a:r>
          </a:p>
          <a:p>
            <a:pPr lvl="1">
              <a:buFont typeface="Wingdings" pitchFamily="2" charset="2"/>
              <a:buChar char="Ø"/>
            </a:pPr>
            <a:r>
              <a:rPr lang="en-GB" sz="3200" b="1" dirty="0" smtClean="0">
                <a:solidFill>
                  <a:srgbClr val="92D050"/>
                </a:solidFill>
                <a:effectLst>
                  <a:outerShdw blurRad="38100" dist="38100" dir="2700000" algn="tl">
                    <a:srgbClr val="000000">
                      <a:alpha val="43137"/>
                    </a:srgbClr>
                  </a:outerShdw>
                </a:effectLst>
              </a:rPr>
              <a:t>Empowering </a:t>
            </a:r>
            <a:r>
              <a:rPr lang="en-GB" sz="3200" b="1" dirty="0">
                <a:solidFill>
                  <a:srgbClr val="92D050"/>
                </a:solidFill>
                <a:effectLst>
                  <a:outerShdw blurRad="38100" dist="38100" dir="2700000" algn="tl">
                    <a:srgbClr val="000000">
                      <a:alpha val="43137"/>
                    </a:srgbClr>
                  </a:outerShdw>
                </a:effectLst>
              </a:rPr>
              <a:t>healthy </a:t>
            </a:r>
            <a:r>
              <a:rPr lang="en-GB" sz="3200" b="1" dirty="0" smtClean="0">
                <a:solidFill>
                  <a:srgbClr val="92D050"/>
                </a:solidFill>
                <a:effectLst>
                  <a:outerShdw blurRad="38100" dist="38100" dir="2700000" algn="tl">
                    <a:srgbClr val="000000">
                      <a:alpha val="43137"/>
                    </a:srgbClr>
                  </a:outerShdw>
                </a:effectLst>
              </a:rPr>
              <a:t>living</a:t>
            </a:r>
          </a:p>
          <a:p>
            <a:pPr lvl="1">
              <a:buFont typeface="Wingdings" pitchFamily="2" charset="2"/>
              <a:buChar char="Ø"/>
            </a:pPr>
            <a:r>
              <a:rPr lang="en-GB" sz="3200" b="1" dirty="0" smtClean="0">
                <a:solidFill>
                  <a:srgbClr val="FF0000"/>
                </a:solidFill>
                <a:effectLst>
                  <a:outerShdw blurRad="38100" dist="38100" dir="2700000" algn="tl">
                    <a:srgbClr val="000000">
                      <a:alpha val="43137"/>
                    </a:srgbClr>
                  </a:outerShdw>
                </a:effectLst>
              </a:rPr>
              <a:t>Creating </a:t>
            </a:r>
            <a:r>
              <a:rPr lang="en-GB" sz="3200" b="1" dirty="0">
                <a:solidFill>
                  <a:srgbClr val="FF0000"/>
                </a:solidFill>
                <a:effectLst>
                  <a:outerShdw blurRad="38100" dist="38100" dir="2700000" algn="tl">
                    <a:srgbClr val="000000">
                      <a:alpha val="43137"/>
                    </a:srgbClr>
                  </a:outerShdw>
                </a:effectLst>
              </a:rPr>
              <a:t>the </a:t>
            </a:r>
            <a:r>
              <a:rPr lang="en-GB" sz="3200" b="1" dirty="0" smtClean="0">
                <a:solidFill>
                  <a:srgbClr val="FF0000"/>
                </a:solidFill>
                <a:effectLst>
                  <a:outerShdw blurRad="38100" dist="38100" dir="2700000" algn="tl">
                    <a:srgbClr val="000000">
                      <a:alpha val="43137"/>
                    </a:srgbClr>
                  </a:outerShdw>
                </a:effectLst>
              </a:rPr>
              <a:t>conditions</a:t>
            </a:r>
          </a:p>
          <a:p>
            <a:pPr lvl="1">
              <a:buFont typeface="Wingdings" pitchFamily="2" charset="2"/>
              <a:buChar char="Ø"/>
            </a:pPr>
            <a:r>
              <a:rPr lang="en-GB" sz="3200" b="1" dirty="0" smtClean="0">
                <a:solidFill>
                  <a:srgbClr val="FFFF00"/>
                </a:solidFill>
                <a:effectLst>
                  <a:outerShdw blurRad="38100" dist="38100" dir="2700000" algn="tl">
                    <a:srgbClr val="000000">
                      <a:alpha val="43137"/>
                    </a:srgbClr>
                  </a:outerShdw>
                </a:effectLst>
              </a:rPr>
              <a:t>Empowering </a:t>
            </a:r>
            <a:r>
              <a:rPr lang="en-GB" sz="3200" b="1" dirty="0">
                <a:solidFill>
                  <a:srgbClr val="FFFF00"/>
                </a:solidFill>
                <a:effectLst>
                  <a:outerShdw blurRad="38100" dist="38100" dir="2700000" algn="tl">
                    <a:srgbClr val="000000">
                      <a:alpha val="43137"/>
                    </a:srgbClr>
                  </a:outerShdw>
                </a:effectLst>
              </a:rPr>
              <a:t>Communities </a:t>
            </a:r>
            <a:endParaRPr lang="en-GB" sz="3200" b="1" dirty="0" smtClean="0">
              <a:solidFill>
                <a:srgbClr val="FFFF00"/>
              </a:solidFill>
              <a:effectLst>
                <a:outerShdw blurRad="38100" dist="38100" dir="2700000" algn="tl">
                  <a:srgbClr val="000000">
                    <a:alpha val="43137"/>
                  </a:srgbClr>
                </a:outerShdw>
              </a:effectLst>
            </a:endParaRPr>
          </a:p>
          <a:p>
            <a:pPr lvl="1">
              <a:buFont typeface="Wingdings" pitchFamily="2" charset="2"/>
              <a:buChar char="Ø"/>
            </a:pPr>
            <a:r>
              <a:rPr lang="en-GB" sz="3200" b="1" dirty="0" smtClean="0">
                <a:solidFill>
                  <a:srgbClr val="7030A0"/>
                </a:solidFill>
                <a:effectLst>
                  <a:outerShdw blurRad="38100" dist="38100" dir="2700000" algn="tl">
                    <a:srgbClr val="000000">
                      <a:alpha val="43137"/>
                    </a:srgbClr>
                  </a:outerShdw>
                </a:effectLst>
              </a:rPr>
              <a:t>Developing Collaboration</a:t>
            </a:r>
            <a:endParaRPr lang="en-GB" sz="3200"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a:bodyPr>
          <a:lstStyle/>
          <a:p>
            <a:r>
              <a:rPr lang="en-GB" sz="3600" b="1" dirty="0" smtClean="0">
                <a:solidFill>
                  <a:schemeClr val="bg1">
                    <a:lumMod val="50000"/>
                  </a:schemeClr>
                </a:solidFill>
                <a:effectLst>
                  <a:outerShdw blurRad="38100" dist="38100" dir="2700000" algn="tl">
                    <a:srgbClr val="000000">
                      <a:alpha val="43137"/>
                    </a:srgbClr>
                  </a:outerShdw>
                </a:effectLst>
              </a:rPr>
              <a:t>Outcomes, actions and indicators</a:t>
            </a:r>
            <a:endParaRPr lang="en-GB" sz="3600" b="1" dirty="0">
              <a:solidFill>
                <a:schemeClr val="bg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1"/>
            <a:ext cx="8229600" cy="4608512"/>
          </a:xfrm>
        </p:spPr>
        <p:txBody>
          <a:bodyPr>
            <a:normAutofit/>
          </a:bodyPr>
          <a:lstStyle/>
          <a:p>
            <a:r>
              <a:rPr lang="en-GB" sz="3300" b="1" dirty="0" smtClean="0"/>
              <a:t>Long term outcomes identified for each theme</a:t>
            </a:r>
          </a:p>
          <a:p>
            <a:r>
              <a:rPr lang="en-GB" sz="3300" b="1" smtClean="0"/>
              <a:t>Strategic </a:t>
            </a:r>
            <a:r>
              <a:rPr lang="en-GB" sz="3300" b="1" dirty="0" smtClean="0"/>
              <a:t>supporting actions/commitments over current budgetary period – to be rolled forward</a:t>
            </a:r>
          </a:p>
          <a:p>
            <a:r>
              <a:rPr lang="en-GB" sz="3300" b="1" smtClean="0"/>
              <a:t>High </a:t>
            </a:r>
            <a:r>
              <a:rPr lang="en-GB" sz="3300" b="1" dirty="0" smtClean="0"/>
              <a:t>level indicators to serve as proxy measures to monitor progress towards outcomes, and over time</a:t>
            </a:r>
          </a:p>
          <a:p>
            <a:endParaRPr lang="en-GB" sz="3300" b="1" dirty="0" smtClean="0"/>
          </a:p>
          <a:p>
            <a:endParaRPr lang="en-GB"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dirty="0" smtClean="0">
                <a:solidFill>
                  <a:srgbClr val="7030A0"/>
                </a:solidFill>
                <a:latin typeface="+mn-lt"/>
              </a:rPr>
              <a:t/>
            </a:r>
            <a:br>
              <a:rPr lang="en-US" sz="4400" b="1" dirty="0" smtClean="0">
                <a:solidFill>
                  <a:srgbClr val="7030A0"/>
                </a:solidFill>
                <a:latin typeface="+mn-lt"/>
              </a:rPr>
            </a:br>
            <a:r>
              <a:rPr lang="en-US" sz="4400" b="1" dirty="0" smtClean="0">
                <a:solidFill>
                  <a:srgbClr val="FFC000"/>
                </a:solidFill>
                <a:effectLst>
                  <a:outerShdw blurRad="38100" dist="38100" dir="2700000" algn="tl">
                    <a:srgbClr val="000000">
                      <a:alpha val="43137"/>
                    </a:srgbClr>
                  </a:outerShdw>
                </a:effectLst>
                <a:latin typeface="+mn-lt"/>
              </a:rPr>
              <a:t>Giving Every Child the Best Start outcomes </a:t>
            </a:r>
            <a:r>
              <a:rPr lang="en-US" sz="4400" b="1" dirty="0" smtClean="0">
                <a:solidFill>
                  <a:srgbClr val="FFC000"/>
                </a:solidFill>
                <a:latin typeface="+mn-lt"/>
              </a:rPr>
              <a:t/>
            </a:r>
            <a:br>
              <a:rPr lang="en-US" sz="4400" b="1" dirty="0" smtClean="0">
                <a:solidFill>
                  <a:srgbClr val="FFC000"/>
                </a:solidFill>
                <a:latin typeface="+mn-lt"/>
              </a:rPr>
            </a:br>
            <a:endParaRPr lang="en-GB" sz="4400" dirty="0">
              <a:solidFill>
                <a:srgbClr val="FFC000"/>
              </a:solidFill>
              <a:latin typeface="+mn-lt"/>
            </a:endParaRPr>
          </a:p>
        </p:txBody>
      </p:sp>
      <p:sp>
        <p:nvSpPr>
          <p:cNvPr id="3" name="Content Placeholder 2"/>
          <p:cNvSpPr>
            <a:spLocks noGrp="1"/>
          </p:cNvSpPr>
          <p:nvPr>
            <p:ph idx="1"/>
          </p:nvPr>
        </p:nvSpPr>
        <p:spPr>
          <a:xfrm>
            <a:off x="457200" y="1988840"/>
            <a:ext cx="8229600" cy="3888432"/>
          </a:xfrm>
        </p:spPr>
        <p:txBody>
          <a:bodyPr/>
          <a:lstStyle/>
          <a:p>
            <a:r>
              <a:rPr lang="en-GB" b="1" dirty="0" smtClean="0"/>
              <a:t>Good quality parenting and family support</a:t>
            </a:r>
          </a:p>
          <a:p>
            <a:pPr>
              <a:buNone/>
            </a:pPr>
            <a:endParaRPr lang="en-GB" b="1" dirty="0" smtClean="0"/>
          </a:p>
          <a:p>
            <a:r>
              <a:rPr lang="en-GB" b="1" dirty="0" smtClean="0"/>
              <a:t>Healthy and confident children and young people</a:t>
            </a:r>
          </a:p>
          <a:p>
            <a:pPr>
              <a:buNone/>
            </a:pPr>
            <a:endParaRPr lang="en-GB" b="1" dirty="0" smtClean="0"/>
          </a:p>
          <a:p>
            <a:r>
              <a:rPr lang="en-GB" b="1" dirty="0" smtClean="0"/>
              <a:t>Children and young people skilled for life</a:t>
            </a:r>
            <a:endParaRPr lang="en-GB" b="1" dirty="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dirty="0" smtClean="0">
                <a:solidFill>
                  <a:srgbClr val="7030A0"/>
                </a:solidFill>
                <a:latin typeface="+mn-lt"/>
              </a:rPr>
              <a:t/>
            </a:r>
            <a:br>
              <a:rPr lang="en-US" sz="4400" b="1" dirty="0" smtClean="0">
                <a:solidFill>
                  <a:srgbClr val="7030A0"/>
                </a:solidFill>
                <a:latin typeface="+mn-lt"/>
              </a:rPr>
            </a:br>
            <a:r>
              <a:rPr lang="en-US" sz="4400" b="1" dirty="0" smtClean="0">
                <a:solidFill>
                  <a:srgbClr val="FFC000"/>
                </a:solidFill>
                <a:effectLst>
                  <a:outerShdw blurRad="38100" dist="38100" dir="2700000" algn="tl">
                    <a:srgbClr val="000000">
                      <a:alpha val="43137"/>
                    </a:srgbClr>
                  </a:outerShdw>
                </a:effectLst>
                <a:latin typeface="+mn-lt"/>
              </a:rPr>
              <a:t>Giving Every Child the Best Start – actions </a:t>
            </a:r>
            <a:r>
              <a:rPr lang="en-US" sz="4400" b="1" dirty="0" smtClean="0">
                <a:solidFill>
                  <a:srgbClr val="7030A0"/>
                </a:solidFill>
                <a:latin typeface="+mn-lt"/>
              </a:rPr>
              <a:t/>
            </a:r>
            <a:br>
              <a:rPr lang="en-US" sz="4400" b="1" dirty="0" smtClean="0">
                <a:solidFill>
                  <a:srgbClr val="7030A0"/>
                </a:solidFill>
                <a:latin typeface="+mn-lt"/>
              </a:rPr>
            </a:br>
            <a:endParaRPr lang="en-GB" sz="4400" dirty="0">
              <a:solidFill>
                <a:srgbClr val="7030A0"/>
              </a:solidFill>
              <a:latin typeface="+mn-lt"/>
            </a:endParaRPr>
          </a:p>
        </p:txBody>
      </p:sp>
      <p:sp>
        <p:nvSpPr>
          <p:cNvPr id="3" name="Content Placeholder 2"/>
          <p:cNvSpPr>
            <a:spLocks noGrp="1"/>
          </p:cNvSpPr>
          <p:nvPr>
            <p:ph idx="1"/>
          </p:nvPr>
        </p:nvSpPr>
        <p:spPr>
          <a:xfrm>
            <a:off x="457200" y="1988840"/>
            <a:ext cx="8229600" cy="3888432"/>
          </a:xfrm>
        </p:spPr>
        <p:txBody>
          <a:bodyPr>
            <a:normAutofit/>
          </a:bodyPr>
          <a:lstStyle/>
          <a:p>
            <a:r>
              <a:rPr lang="en-GB" b="1" dirty="0" smtClean="0"/>
              <a:t>Child health</a:t>
            </a:r>
          </a:p>
          <a:p>
            <a:r>
              <a:rPr lang="en-GB" b="1" dirty="0" smtClean="0"/>
              <a:t>Parenting and family support</a:t>
            </a:r>
          </a:p>
          <a:p>
            <a:r>
              <a:rPr lang="en-GB" b="1" dirty="0" smtClean="0"/>
              <a:t>Preparing for school</a:t>
            </a:r>
          </a:p>
          <a:p>
            <a:r>
              <a:rPr lang="en-GB" b="1" dirty="0" smtClean="0"/>
              <a:t>Literacy and numeracy</a:t>
            </a:r>
          </a:p>
          <a:p>
            <a:r>
              <a:rPr lang="en-GB" b="1" dirty="0" smtClean="0"/>
              <a:t>Skills for life</a:t>
            </a:r>
          </a:p>
          <a:p>
            <a:r>
              <a:rPr lang="en-GB" b="1" dirty="0" smtClean="0"/>
              <a:t>Play and leisure</a:t>
            </a:r>
          </a:p>
          <a:p>
            <a:pPr>
              <a:buNone/>
            </a:pPr>
            <a:endParaRPr lang="en-GB" b="1" dirty="0" smtClean="0"/>
          </a:p>
        </p:txBody>
      </p:sp>
      <p:pic>
        <p:nvPicPr>
          <p:cNvPr id="4" name="Picture 2"/>
          <p:cNvPicPr>
            <a:picLocks noChangeAspect="1" noChangeArrowheads="1"/>
          </p:cNvPicPr>
          <p:nvPr/>
        </p:nvPicPr>
        <p:blipFill>
          <a:blip r:embed="rId3" cstate="print"/>
          <a:srcRect/>
          <a:stretch>
            <a:fillRect/>
          </a:stretch>
        </p:blipFill>
        <p:spPr bwMode="auto">
          <a:xfrm>
            <a:off x="0" y="5921896"/>
            <a:ext cx="2709774" cy="936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1562D841E46541A18D83718587B3B5" ma:contentTypeVersion="0" ma:contentTypeDescription="Create a new document." ma:contentTypeScope="" ma:versionID="e8098d1ffc9f6a0bb003e61bf669e17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5DC42D-CD12-479F-A83F-55E03A0FE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F5CF8E5-971E-47AD-A615-360246F739A6}">
  <ds:schemaRefs>
    <ds:schemaRef ds:uri="http://schemas.microsoft.com/sharepoint/v3/contenttype/forms"/>
  </ds:schemaRefs>
</ds:datastoreItem>
</file>

<file path=customXml/itemProps3.xml><?xml version="1.0" encoding="utf-8"?>
<ds:datastoreItem xmlns:ds="http://schemas.openxmlformats.org/officeDocument/2006/customXml" ds:itemID="{3B8E2272-C400-4FD9-B7E5-D9158FD20510}">
  <ds:schemaRefs>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871</TotalTime>
  <Words>2451</Words>
  <Application>Microsoft Office PowerPoint</Application>
  <PresentationFormat>On-screen Show (4:3)</PresentationFormat>
  <Paragraphs>361</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MAKING LIFE BETTER   Making it your own  </vt:lpstr>
      <vt:lpstr>PowerPoint Presentation</vt:lpstr>
      <vt:lpstr>Vision and aims</vt:lpstr>
      <vt:lpstr>Values</vt:lpstr>
      <vt:lpstr>Key features</vt:lpstr>
      <vt:lpstr>MAKING LIFE BETTER  themes</vt:lpstr>
      <vt:lpstr>Outcomes, actions and indicators</vt:lpstr>
      <vt:lpstr> Giving Every Child the Best Start outcomes  </vt:lpstr>
      <vt:lpstr> Giving Every Child the Best Start – actions  </vt:lpstr>
      <vt:lpstr>PowerPoint Presentation</vt:lpstr>
      <vt:lpstr>Equipped throughout Life outcomes</vt:lpstr>
      <vt:lpstr>Equipped throughout Life actions</vt:lpstr>
      <vt:lpstr>Empowering healthy living outcomes</vt:lpstr>
      <vt:lpstr>Empowering healthy living actions</vt:lpstr>
      <vt:lpstr>Creating the conditions outcomes</vt:lpstr>
      <vt:lpstr>Creating the conditions actions</vt:lpstr>
      <vt:lpstr>Empowering Communities outcomes</vt:lpstr>
      <vt:lpstr>Empowering Communities actions</vt:lpstr>
      <vt:lpstr>Developing Collaboration  outcomes</vt:lpstr>
      <vt:lpstr>Developing Collaboration  actions</vt:lpstr>
      <vt:lpstr>PowerPoint Presentation</vt:lpstr>
      <vt:lpstr> The impact of CCG  </vt:lpstr>
      <vt:lpstr>Making it work</vt:lpstr>
      <vt:lpstr> Next Steps </vt:lpstr>
      <vt:lpstr>PowerPoint Presentation</vt:lpstr>
      <vt:lpstr>The journey of a thousand miles must begin with a single step.       Lao Tzu </vt:lpstr>
      <vt:lpstr>Institute of Public Health in Ireland</vt:lpstr>
      <vt:lpstr>PowerPoint Presentation</vt:lpstr>
      <vt:lpstr>PowerPoint Presentation</vt:lpstr>
      <vt:lpstr>PowerPoint Presentation</vt:lpstr>
    </vt:vector>
  </TitlesOfParts>
  <Company>IT Assist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Tallentire</dc:creator>
  <cp:lastModifiedBy>Caroline</cp:lastModifiedBy>
  <cp:revision>134</cp:revision>
  <cp:lastPrinted>2015-03-16T15:37:13Z</cp:lastPrinted>
  <dcterms:created xsi:type="dcterms:W3CDTF">2014-07-31T14:55:15Z</dcterms:created>
  <dcterms:modified xsi:type="dcterms:W3CDTF">2015-04-17T10:36:00Z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0x010100BF1562D841E46541A18D83718587B3B5</vt:lpwstr>
  </property>
</Properties>
</file>