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9.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0.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1.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 id="2147483712" r:id="rId7"/>
    <p:sldMasterId id="2147483740" r:id="rId8"/>
    <p:sldMasterId id="2147483755" r:id="rId9"/>
    <p:sldMasterId id="2147483769" r:id="rId10"/>
    <p:sldMasterId id="2147483783" r:id="rId11"/>
    <p:sldMasterId id="2147483797" r:id="rId12"/>
    <p:sldMasterId id="2147483836" r:id="rId13"/>
    <p:sldMasterId id="2147483899" r:id="rId14"/>
    <p:sldMasterId id="2147483913" r:id="rId15"/>
    <p:sldMasterId id="2147483927" r:id="rId16"/>
    <p:sldMasterId id="2147483989" r:id="rId17"/>
    <p:sldMasterId id="2147484003" r:id="rId18"/>
    <p:sldMasterId id="2147484017" r:id="rId19"/>
    <p:sldMasterId id="2147484044" r:id="rId20"/>
    <p:sldMasterId id="2147484095" r:id="rId21"/>
    <p:sldMasterId id="2147484119" r:id="rId22"/>
    <p:sldMasterId id="2147484169" r:id="rId23"/>
    <p:sldMasterId id="2147484193" r:id="rId24"/>
    <p:sldMasterId id="2147484207" r:id="rId25"/>
  </p:sldMasterIdLst>
  <p:notesMasterIdLst>
    <p:notesMasterId r:id="rId46"/>
  </p:notesMasterIdLst>
  <p:handoutMasterIdLst>
    <p:handoutMasterId r:id="rId47"/>
  </p:handoutMasterIdLst>
  <p:sldIdLst>
    <p:sldId id="256" r:id="rId26"/>
    <p:sldId id="282" r:id="rId27"/>
    <p:sldId id="327" r:id="rId28"/>
    <p:sldId id="333" r:id="rId29"/>
    <p:sldId id="331" r:id="rId30"/>
    <p:sldId id="332" r:id="rId31"/>
    <p:sldId id="334" r:id="rId32"/>
    <p:sldId id="336" r:id="rId33"/>
    <p:sldId id="337" r:id="rId34"/>
    <p:sldId id="338" r:id="rId35"/>
    <p:sldId id="340" r:id="rId36"/>
    <p:sldId id="341" r:id="rId37"/>
    <p:sldId id="342" r:id="rId38"/>
    <p:sldId id="344" r:id="rId39"/>
    <p:sldId id="321" r:id="rId40"/>
    <p:sldId id="350" r:id="rId41"/>
    <p:sldId id="354" r:id="rId42"/>
    <p:sldId id="317" r:id="rId43"/>
    <p:sldId id="352" r:id="rId44"/>
    <p:sldId id="271" r:id="rId45"/>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95730" autoAdjust="0"/>
  </p:normalViewPr>
  <p:slideViewPr>
    <p:cSldViewPr showGuides="1">
      <p:cViewPr>
        <p:scale>
          <a:sx n="100" d="100"/>
          <a:sy n="100" d="100"/>
        </p:scale>
        <p:origin x="-509"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1" d="100"/>
          <a:sy n="51" d="100"/>
        </p:scale>
        <p:origin x="-2946" y="216"/>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4.xml"/><Relationship Id="rId41"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6.xml"/><Relationship Id="rId44"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ngel_000\AppData\Local\Microsoft\Windows\Temporary%20Internet%20Files\Content.IE5\ZTDGW826\SUMMARY%20-%20Marmot%20Indicators%20for%20IHE%20-%207.08.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ngel_000\AppData\Local\Microsoft\Windows\Temporary%20Internet%20Files\Content.IE5\ZTDGW826\SUMMARY%20-%20Marmot%20Indicators%20for%20IHE%20-%207.08.1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ad.ucl.ac.uk\slms\group\Pop_Health\EPH_IHE_Shared\Marmot%20Review\Phase%203\Indicators\Marmot%20indicators%202014\Copy%20of%20Access%20to%20Green%20Space%20(UTLA%207)%20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Life</a:t>
            </a:r>
            <a:r>
              <a:rPr lang="en-GB" baseline="0" dirty="0"/>
              <a:t> expectancy and healthy life expectancy at birth females 2010-12, by IMD deprivation quintile</a:t>
            </a:r>
            <a:endParaRPr lang="en-GB" dirty="0"/>
          </a:p>
        </c:rich>
      </c:tx>
      <c:layout/>
      <c:overlay val="0"/>
      <c:spPr>
        <a:noFill/>
        <a:ln>
          <a:noFill/>
        </a:ln>
        <a:effectLst/>
      </c:spPr>
    </c:title>
    <c:autoTitleDeleted val="0"/>
    <c:plotArea>
      <c:layout/>
      <c:scatterChart>
        <c:scatterStyle val="lineMarker"/>
        <c:varyColors val="0"/>
        <c:ser>
          <c:idx val="0"/>
          <c:order val="0"/>
          <c:tx>
            <c:strRef>
              <c:f>'[SUMMARY - Marmot Indicators for IHE - 7.08.14.xlsx]Graph HLE'!$D$320</c:f>
              <c:strCache>
                <c:ptCount val="1"/>
                <c:pt idx="0">
                  <c:v>Healthy life expectancy at birth - females</c:v>
                </c:pt>
              </c:strCache>
            </c:strRef>
          </c:tx>
          <c:spPr>
            <a:ln w="28575" cap="rnd">
              <a:noFill/>
              <a:round/>
            </a:ln>
            <a:effectLst/>
          </c:spPr>
          <c:marker>
            <c:symbol val="circle"/>
            <c:size val="5"/>
            <c:spPr>
              <a:solidFill>
                <a:srgbClr val="92D050"/>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'[SUMMARY - Marmot Indicators for IHE - 7.08.14.xlsx]Graph HLE'!$C$321:$C$474</c:f>
              <c:numCache>
                <c:formatCode>General</c:formatCode>
                <c:ptCount val="154"/>
                <c:pt idx="2" formatCode="#,##0">
                  <c:v>5</c:v>
                </c:pt>
                <c:pt idx="3" formatCode="#,##0">
                  <c:v>5</c:v>
                </c:pt>
                <c:pt idx="4" formatCode="#,##0">
                  <c:v>3</c:v>
                </c:pt>
                <c:pt idx="5" formatCode="#,##0">
                  <c:v>4</c:v>
                </c:pt>
                <c:pt idx="6" formatCode="#,##0">
                  <c:v>4</c:v>
                </c:pt>
                <c:pt idx="7" formatCode="#,##0">
                  <c:v>5</c:v>
                </c:pt>
                <c:pt idx="8" formatCode="#,##0">
                  <c:v>3</c:v>
                </c:pt>
                <c:pt idx="9" formatCode="#,##0">
                  <c:v>5</c:v>
                </c:pt>
                <c:pt idx="10" formatCode="#,##0">
                  <c:v>5</c:v>
                </c:pt>
                <c:pt idx="11" formatCode="#,##0">
                  <c:v>5</c:v>
                </c:pt>
                <c:pt idx="12" formatCode="#,##0">
                  <c:v>5</c:v>
                </c:pt>
                <c:pt idx="13" formatCode="#,##0">
                  <c:v>4</c:v>
                </c:pt>
                <c:pt idx="14" formatCode="#,##0">
                  <c:v>3</c:v>
                </c:pt>
                <c:pt idx="15" formatCode="#,##0">
                  <c:v>5</c:v>
                </c:pt>
                <c:pt idx="16" formatCode="#,##0">
                  <c:v>4</c:v>
                </c:pt>
                <c:pt idx="17" formatCode="#,##0">
                  <c:v>4</c:v>
                </c:pt>
                <c:pt idx="18" formatCode="#,##0">
                  <c:v>4</c:v>
                </c:pt>
                <c:pt idx="19" formatCode="#,##0">
                  <c:v>5</c:v>
                </c:pt>
                <c:pt idx="20" formatCode="#,##0">
                  <c:v>4</c:v>
                </c:pt>
                <c:pt idx="21" formatCode="#,##0">
                  <c:v>5</c:v>
                </c:pt>
                <c:pt idx="22" formatCode="#,##0">
                  <c:v>4</c:v>
                </c:pt>
                <c:pt idx="23" formatCode="#,##0">
                  <c:v>4</c:v>
                </c:pt>
                <c:pt idx="24" formatCode="#,##0">
                  <c:v>4</c:v>
                </c:pt>
                <c:pt idx="25" formatCode="#,##0">
                  <c:v>5</c:v>
                </c:pt>
                <c:pt idx="26" formatCode="#,##0">
                  <c:v>5</c:v>
                </c:pt>
                <c:pt idx="27" formatCode="#,##0">
                  <c:v>5</c:v>
                </c:pt>
                <c:pt idx="28" formatCode="#,##0">
                  <c:v>4</c:v>
                </c:pt>
                <c:pt idx="29" formatCode="#,##0">
                  <c:v>5</c:v>
                </c:pt>
                <c:pt idx="30" formatCode="#,##0">
                  <c:v>1</c:v>
                </c:pt>
                <c:pt idx="31" formatCode="#,##0">
                  <c:v>4</c:v>
                </c:pt>
                <c:pt idx="32" formatCode="#,##0">
                  <c:v>4</c:v>
                </c:pt>
                <c:pt idx="33" formatCode="#,##0">
                  <c:v>1</c:v>
                </c:pt>
                <c:pt idx="34" formatCode="#,##0">
                  <c:v>5</c:v>
                </c:pt>
                <c:pt idx="35" formatCode="#,##0">
                  <c:v>2</c:v>
                </c:pt>
                <c:pt idx="36" formatCode="#,##0">
                  <c:v>3</c:v>
                </c:pt>
                <c:pt idx="37" formatCode="#,##0">
                  <c:v>3</c:v>
                </c:pt>
                <c:pt idx="38" formatCode="#,##0">
                  <c:v>2</c:v>
                </c:pt>
                <c:pt idx="39" formatCode="#,##0">
                  <c:v>1</c:v>
                </c:pt>
                <c:pt idx="40" formatCode="#,##0">
                  <c:v>1</c:v>
                </c:pt>
                <c:pt idx="41" formatCode="#,##0">
                  <c:v>2</c:v>
                </c:pt>
                <c:pt idx="42" formatCode="#,##0">
                  <c:v>1</c:v>
                </c:pt>
                <c:pt idx="43" formatCode="#,##0">
                  <c:v>4</c:v>
                </c:pt>
                <c:pt idx="44" formatCode="#,##0">
                  <c:v>4</c:v>
                </c:pt>
                <c:pt idx="45" formatCode="#,##0">
                  <c:v>4</c:v>
                </c:pt>
                <c:pt idx="46" formatCode="#,##0">
                  <c:v>3</c:v>
                </c:pt>
                <c:pt idx="47" formatCode="#,##0">
                  <c:v>1</c:v>
                </c:pt>
                <c:pt idx="48" formatCode="#,##0">
                  <c:v>3</c:v>
                </c:pt>
                <c:pt idx="49" formatCode="#,##0">
                  <c:v>5</c:v>
                </c:pt>
                <c:pt idx="50" formatCode="#,##0">
                  <c:v>1</c:v>
                </c:pt>
                <c:pt idx="51" formatCode="#,##0">
                  <c:v>1</c:v>
                </c:pt>
                <c:pt idx="52" formatCode="#,##0">
                  <c:v>5</c:v>
                </c:pt>
                <c:pt idx="53" formatCode="#,##0">
                  <c:v>1</c:v>
                </c:pt>
                <c:pt idx="54" formatCode="#,##0">
                  <c:v>3</c:v>
                </c:pt>
                <c:pt idx="55" formatCode="#,##0">
                  <c:v>5</c:v>
                </c:pt>
                <c:pt idx="56" formatCode="#,##0">
                  <c:v>2</c:v>
                </c:pt>
                <c:pt idx="57" formatCode="#,##0">
                  <c:v>4</c:v>
                </c:pt>
                <c:pt idx="58" formatCode="#,##0">
                  <c:v>1</c:v>
                </c:pt>
                <c:pt idx="59" formatCode="#,##0">
                  <c:v>1</c:v>
                </c:pt>
                <c:pt idx="60" formatCode="#,##0">
                  <c:v>3</c:v>
                </c:pt>
                <c:pt idx="61" formatCode="#,##0">
                  <c:v>3</c:v>
                </c:pt>
                <c:pt idx="62" formatCode="#,##0">
                  <c:v>2</c:v>
                </c:pt>
                <c:pt idx="63" formatCode="#,##0">
                  <c:v>3</c:v>
                </c:pt>
                <c:pt idx="64" formatCode="#,##0">
                  <c:v>1</c:v>
                </c:pt>
                <c:pt idx="65" formatCode="#,##0">
                  <c:v>2</c:v>
                </c:pt>
                <c:pt idx="66" formatCode="#,##0">
                  <c:v>1</c:v>
                </c:pt>
                <c:pt idx="67" formatCode="#,##0">
                  <c:v>1</c:v>
                </c:pt>
                <c:pt idx="68" formatCode="#,##0">
                  <c:v>4</c:v>
                </c:pt>
                <c:pt idx="69" formatCode="#,##0">
                  <c:v>2</c:v>
                </c:pt>
                <c:pt idx="70" formatCode="#,##0">
                  <c:v>4</c:v>
                </c:pt>
                <c:pt idx="71" formatCode="#,##0">
                  <c:v>2</c:v>
                </c:pt>
                <c:pt idx="72" formatCode="#,##0">
                  <c:v>1</c:v>
                </c:pt>
                <c:pt idx="73" formatCode="#,##0">
                  <c:v>1</c:v>
                </c:pt>
                <c:pt idx="74" formatCode="#,##0">
                  <c:v>2</c:v>
                </c:pt>
                <c:pt idx="75" formatCode="#,##0">
                  <c:v>3</c:v>
                </c:pt>
                <c:pt idx="76" formatCode="#,##0">
                  <c:v>2</c:v>
                </c:pt>
                <c:pt idx="77" formatCode="#,##0">
                  <c:v>2</c:v>
                </c:pt>
                <c:pt idx="78" formatCode="#,##0">
                  <c:v>2</c:v>
                </c:pt>
                <c:pt idx="79" formatCode="#,##0">
                  <c:v>2</c:v>
                </c:pt>
                <c:pt idx="80" formatCode="#,##0">
                  <c:v>2</c:v>
                </c:pt>
                <c:pt idx="81" formatCode="#,##0">
                  <c:v>2</c:v>
                </c:pt>
                <c:pt idx="82" formatCode="#,##0">
                  <c:v>2</c:v>
                </c:pt>
                <c:pt idx="83" formatCode="#,##0">
                  <c:v>3</c:v>
                </c:pt>
                <c:pt idx="84" formatCode="#,##0">
                  <c:v>2</c:v>
                </c:pt>
                <c:pt idx="85" formatCode="#,##0">
                  <c:v>2</c:v>
                </c:pt>
                <c:pt idx="86" formatCode="#,##0">
                  <c:v>1</c:v>
                </c:pt>
                <c:pt idx="87" formatCode="#,##0">
                  <c:v>2</c:v>
                </c:pt>
                <c:pt idx="88" formatCode="#,##0">
                  <c:v>3</c:v>
                </c:pt>
                <c:pt idx="89" formatCode="#,##0">
                  <c:v>1</c:v>
                </c:pt>
                <c:pt idx="90" formatCode="#,##0">
                  <c:v>4</c:v>
                </c:pt>
                <c:pt idx="91" formatCode="#,##0">
                  <c:v>1</c:v>
                </c:pt>
                <c:pt idx="92" formatCode="#,##0">
                  <c:v>1</c:v>
                </c:pt>
                <c:pt idx="93" formatCode="#,##0">
                  <c:v>1</c:v>
                </c:pt>
                <c:pt idx="94" formatCode="#,##0">
                  <c:v>3</c:v>
                </c:pt>
                <c:pt idx="95" formatCode="#,##0">
                  <c:v>3</c:v>
                </c:pt>
                <c:pt idx="96" formatCode="#,##0">
                  <c:v>2</c:v>
                </c:pt>
                <c:pt idx="97" formatCode="#,##0">
                  <c:v>2</c:v>
                </c:pt>
                <c:pt idx="98" formatCode="#,##0">
                  <c:v>1</c:v>
                </c:pt>
                <c:pt idx="99" formatCode="#,##0">
                  <c:v>1</c:v>
                </c:pt>
                <c:pt idx="100" formatCode="#,##0">
                  <c:v>2</c:v>
                </c:pt>
                <c:pt idx="101" formatCode="#,##0">
                  <c:v>3</c:v>
                </c:pt>
                <c:pt idx="102" formatCode="#,##0">
                  <c:v>2</c:v>
                </c:pt>
                <c:pt idx="103" formatCode="#,##0">
                  <c:v>2</c:v>
                </c:pt>
                <c:pt idx="104" formatCode="#,##0">
                  <c:v>4</c:v>
                </c:pt>
                <c:pt idx="105" formatCode="#,##0">
                  <c:v>5</c:v>
                </c:pt>
                <c:pt idx="106" formatCode="#,##0">
                  <c:v>1</c:v>
                </c:pt>
                <c:pt idx="107" formatCode="#,##0">
                  <c:v>4</c:v>
                </c:pt>
                <c:pt idx="108" formatCode="#,##0">
                  <c:v>4</c:v>
                </c:pt>
                <c:pt idx="109" formatCode="#,##0">
                  <c:v>1</c:v>
                </c:pt>
                <c:pt idx="110" formatCode="#,##0">
                  <c:v>1</c:v>
                </c:pt>
                <c:pt idx="111" formatCode="#,##0">
                  <c:v>1</c:v>
                </c:pt>
                <c:pt idx="112" formatCode="#,##0">
                  <c:v>5</c:v>
                </c:pt>
                <c:pt idx="113" formatCode="#,##0">
                  <c:v>2</c:v>
                </c:pt>
                <c:pt idx="114" formatCode="#,##0">
                  <c:v>3</c:v>
                </c:pt>
                <c:pt idx="115" formatCode="#,##0">
                  <c:v>5</c:v>
                </c:pt>
                <c:pt idx="116" formatCode="#,##0">
                  <c:v>3</c:v>
                </c:pt>
                <c:pt idx="117" formatCode="#,##0">
                  <c:v>1</c:v>
                </c:pt>
                <c:pt idx="118" formatCode="#,##0">
                  <c:v>5</c:v>
                </c:pt>
                <c:pt idx="119" formatCode="#,##0">
                  <c:v>1</c:v>
                </c:pt>
                <c:pt idx="120" formatCode="#,##0">
                  <c:v>4</c:v>
                </c:pt>
                <c:pt idx="121" formatCode="#,##0">
                  <c:v>3</c:v>
                </c:pt>
                <c:pt idx="122" formatCode="#,##0">
                  <c:v>4</c:v>
                </c:pt>
                <c:pt idx="123" formatCode="#,##0">
                  <c:v>1</c:v>
                </c:pt>
                <c:pt idx="124" formatCode="#,##0">
                  <c:v>5</c:v>
                </c:pt>
                <c:pt idx="125" formatCode="#,##0">
                  <c:v>3</c:v>
                </c:pt>
                <c:pt idx="126" formatCode="#,##0">
                  <c:v>5</c:v>
                </c:pt>
                <c:pt idx="127" formatCode="#,##0">
                  <c:v>5</c:v>
                </c:pt>
                <c:pt idx="128" formatCode="#,##0">
                  <c:v>3</c:v>
                </c:pt>
                <c:pt idx="129" formatCode="#,##0">
                  <c:v>4</c:v>
                </c:pt>
                <c:pt idx="130" formatCode="#,##0">
                  <c:v>2</c:v>
                </c:pt>
                <c:pt idx="131" formatCode="#,##0">
                  <c:v>2</c:v>
                </c:pt>
                <c:pt idx="132" formatCode="#,##0">
                  <c:v>3</c:v>
                </c:pt>
                <c:pt idx="133" formatCode="#,##0">
                  <c:v>4</c:v>
                </c:pt>
                <c:pt idx="134" formatCode="#,##0">
                  <c:v>4</c:v>
                </c:pt>
                <c:pt idx="135" formatCode="#,##0">
                  <c:v>5</c:v>
                </c:pt>
                <c:pt idx="136" formatCode="#,##0">
                  <c:v>2</c:v>
                </c:pt>
                <c:pt idx="137" formatCode="#,##0">
                  <c:v>2</c:v>
                </c:pt>
                <c:pt idx="138" formatCode="#,##0">
                  <c:v>4</c:v>
                </c:pt>
                <c:pt idx="139" formatCode="#,##0">
                  <c:v>5</c:v>
                </c:pt>
                <c:pt idx="140" formatCode="#,##0">
                  <c:v>3</c:v>
                </c:pt>
                <c:pt idx="141" formatCode="#,##0">
                  <c:v>4</c:v>
                </c:pt>
                <c:pt idx="142" formatCode="#,##0">
                  <c:v>3</c:v>
                </c:pt>
                <c:pt idx="143" formatCode="#,##0">
                  <c:v>5</c:v>
                </c:pt>
                <c:pt idx="144" formatCode="#,##0">
                  <c:v>5</c:v>
                </c:pt>
                <c:pt idx="145" formatCode="#,##0">
                  <c:v>3</c:v>
                </c:pt>
                <c:pt idx="146" formatCode="#,##0">
                  <c:v>3</c:v>
                </c:pt>
                <c:pt idx="147" formatCode="#,##0">
                  <c:v>5</c:v>
                </c:pt>
                <c:pt idx="148" formatCode="#,##0">
                  <c:v>5</c:v>
                </c:pt>
                <c:pt idx="149" formatCode="#,##0">
                  <c:v>4</c:v>
                </c:pt>
                <c:pt idx="150" formatCode="#,##0">
                  <c:v>2</c:v>
                </c:pt>
                <c:pt idx="151" formatCode="#,##0">
                  <c:v>3</c:v>
                </c:pt>
                <c:pt idx="152" formatCode="#,##0">
                  <c:v>3</c:v>
                </c:pt>
                <c:pt idx="153" formatCode="#,##0">
                  <c:v>3</c:v>
                </c:pt>
              </c:numCache>
            </c:numRef>
          </c:xVal>
          <c:yVal>
            <c:numRef>
              <c:f>'[SUMMARY - Marmot Indicators for IHE - 7.08.14.xlsx]Graph HLE'!$D$321:$D$474</c:f>
              <c:numCache>
                <c:formatCode>General</c:formatCode>
                <c:ptCount val="154"/>
                <c:pt idx="2" formatCode="#,##0.0">
                  <c:v>68.732029999999995</c:v>
                </c:pt>
                <c:pt idx="3" formatCode="#,##0.0">
                  <c:v>66.797899999999998</c:v>
                </c:pt>
                <c:pt idx="4" formatCode="#,##0.0">
                  <c:v>65.910889999999995</c:v>
                </c:pt>
                <c:pt idx="5" formatCode="#,##0.0">
                  <c:v>63.629289999999997</c:v>
                </c:pt>
                <c:pt idx="6" formatCode="#,##0.0">
                  <c:v>66.824219999999997</c:v>
                </c:pt>
                <c:pt idx="7" formatCode="#,##0.0">
                  <c:v>66.219430000000003</c:v>
                </c:pt>
                <c:pt idx="8" formatCode="#,##0.0">
                  <c:v>65.168130000000005</c:v>
                </c:pt>
                <c:pt idx="9" formatCode="#,##0.0">
                  <c:v>66.321349999999981</c:v>
                </c:pt>
                <c:pt idx="10" formatCode="#,##0.0">
                  <c:v>67.879469999999998</c:v>
                </c:pt>
                <c:pt idx="11" formatCode="#,##0.0">
                  <c:v>67.167869999999994</c:v>
                </c:pt>
                <c:pt idx="12" formatCode="#,##0.0">
                  <c:v>67.479249999999993</c:v>
                </c:pt>
                <c:pt idx="13" formatCode="#,##0.0">
                  <c:v>66.036270000000002</c:v>
                </c:pt>
                <c:pt idx="14" formatCode="#,##0.0">
                  <c:v>62.218629999999997</c:v>
                </c:pt>
                <c:pt idx="15" formatCode="#,##0.0">
                  <c:v>66.684020000000004</c:v>
                </c:pt>
                <c:pt idx="16" formatCode="#,##0.0">
                  <c:v>64.622229999999973</c:v>
                </c:pt>
                <c:pt idx="17" formatCode="#,##0.0">
                  <c:v>64.457530000000006</c:v>
                </c:pt>
                <c:pt idx="18" formatCode="#,##0.0">
                  <c:v>65.587770000000006</c:v>
                </c:pt>
                <c:pt idx="19" formatCode="#,##0.0">
                  <c:v>67.349630000000005</c:v>
                </c:pt>
                <c:pt idx="20" formatCode="#,##0.0">
                  <c:v>63.186570000000003</c:v>
                </c:pt>
                <c:pt idx="21" formatCode="#,##0.0">
                  <c:v>69.277439999999999</c:v>
                </c:pt>
                <c:pt idx="22" formatCode="#,##0.0">
                  <c:v>67.749359999999996</c:v>
                </c:pt>
                <c:pt idx="23" formatCode="#,##0.0">
                  <c:v>62.34055</c:v>
                </c:pt>
                <c:pt idx="24" formatCode="#,##0.0">
                  <c:v>68.217799999999997</c:v>
                </c:pt>
                <c:pt idx="25" formatCode="#,##0.0">
                  <c:v>69.090580000000003</c:v>
                </c:pt>
                <c:pt idx="26" formatCode="#,##0.0">
                  <c:v>66.322979999999973</c:v>
                </c:pt>
                <c:pt idx="27" formatCode="#,##0.0">
                  <c:v>67.402320000000003</c:v>
                </c:pt>
                <c:pt idx="28" formatCode="#,##0.0">
                  <c:v>65.446740000000005</c:v>
                </c:pt>
                <c:pt idx="30" formatCode="#,##0.0">
                  <c:v>57.31968999999998</c:v>
                </c:pt>
                <c:pt idx="31" formatCode="#,##0.0">
                  <c:v>69.874629999999996</c:v>
                </c:pt>
                <c:pt idx="32" formatCode="#,##0.0">
                  <c:v>65.497690000000006</c:v>
                </c:pt>
                <c:pt idx="33" formatCode="#,##0.0">
                  <c:v>62.87959</c:v>
                </c:pt>
                <c:pt idx="34" formatCode="#,##0.0">
                  <c:v>68.424350000000004</c:v>
                </c:pt>
                <c:pt idx="35" formatCode="#,##0.0">
                  <c:v>63.887979999999999</c:v>
                </c:pt>
                <c:pt idx="36" formatCode="#,##0.0">
                  <c:v>65.407079999999993</c:v>
                </c:pt>
                <c:pt idx="37" formatCode="#,##0.0">
                  <c:v>60.078220000000002</c:v>
                </c:pt>
                <c:pt idx="38" formatCode="#,##0.0">
                  <c:v>61.899250000000002</c:v>
                </c:pt>
                <c:pt idx="39" formatCode="#,##0.0">
                  <c:v>63.25996</c:v>
                </c:pt>
                <c:pt idx="40" formatCode="#,##0.0">
                  <c:v>57.788170000000001</c:v>
                </c:pt>
                <c:pt idx="41" formatCode="#,##0.0">
                  <c:v>66.097009999999997</c:v>
                </c:pt>
                <c:pt idx="42" formatCode="#,##0.0">
                  <c:v>60.55077</c:v>
                </c:pt>
                <c:pt idx="43" formatCode="#,##0.0">
                  <c:v>67.055299999999974</c:v>
                </c:pt>
                <c:pt idx="44" formatCode="#,##0.0">
                  <c:v>66.906689999999998</c:v>
                </c:pt>
                <c:pt idx="45" formatCode="#,##0.0">
                  <c:v>64.097120000000004</c:v>
                </c:pt>
                <c:pt idx="46" formatCode="#,##0.0">
                  <c:v>64.121650000000002</c:v>
                </c:pt>
                <c:pt idx="47" formatCode="#,##0.0">
                  <c:v>60.35904</c:v>
                </c:pt>
                <c:pt idx="48" formatCode="#,##0.0">
                  <c:v>67.452110000000005</c:v>
                </c:pt>
                <c:pt idx="49" formatCode="#,##0.0">
                  <c:v>65.809939999999983</c:v>
                </c:pt>
                <c:pt idx="50" formatCode="#,##0.0">
                  <c:v>62.165280000000003</c:v>
                </c:pt>
                <c:pt idx="51" formatCode="#,##0.0">
                  <c:v>60.130029999999998</c:v>
                </c:pt>
                <c:pt idx="52" formatCode="#,##0.0">
                  <c:v>65.608959999999982</c:v>
                </c:pt>
                <c:pt idx="53" formatCode="#,##0.0">
                  <c:v>56.44068</c:v>
                </c:pt>
                <c:pt idx="54" formatCode="#,##0.0">
                  <c:v>62.87332</c:v>
                </c:pt>
                <c:pt idx="55" formatCode="#,##0.0">
                  <c:v>70.665069999999986</c:v>
                </c:pt>
                <c:pt idx="56" formatCode="#,##0.0">
                  <c:v>62.471969999999999</c:v>
                </c:pt>
                <c:pt idx="57" formatCode="#,##0.0">
                  <c:v>65.113</c:v>
                </c:pt>
                <c:pt idx="58" formatCode="#,##0.0">
                  <c:v>57.17801</c:v>
                </c:pt>
                <c:pt idx="59" formatCode="#,##0.0">
                  <c:v>57.914499999999997</c:v>
                </c:pt>
                <c:pt idx="60" formatCode="#,##0.0">
                  <c:v>62.55639</c:v>
                </c:pt>
                <c:pt idx="61" formatCode="#,##0.0">
                  <c:v>64.805220000000006</c:v>
                </c:pt>
                <c:pt idx="62" formatCode="#,##0.0">
                  <c:v>62.394649999999999</c:v>
                </c:pt>
                <c:pt idx="63" formatCode="#,##0.0">
                  <c:v>61.988770000000002</c:v>
                </c:pt>
                <c:pt idx="64" formatCode="#,##0.0">
                  <c:v>55.542960000000001</c:v>
                </c:pt>
                <c:pt idx="65" formatCode="#,##0.0">
                  <c:v>59.841209999999997</c:v>
                </c:pt>
                <c:pt idx="66" formatCode="#,##0.0">
                  <c:v>57.24015</c:v>
                </c:pt>
                <c:pt idx="67" formatCode="#,##0.0">
                  <c:v>58.33052</c:v>
                </c:pt>
                <c:pt idx="68" formatCode="#,##0.0">
                  <c:v>65.924120000000002</c:v>
                </c:pt>
                <c:pt idx="69" formatCode="#,##0.0">
                  <c:v>56.570520000000002</c:v>
                </c:pt>
                <c:pt idx="70" formatCode="#,##0.0">
                  <c:v>62.622920000000001</c:v>
                </c:pt>
                <c:pt idx="71" formatCode="#,##0.0">
                  <c:v>59.902250000000002</c:v>
                </c:pt>
                <c:pt idx="72" formatCode="#,##0.0">
                  <c:v>57.490589999999997</c:v>
                </c:pt>
                <c:pt idx="73" formatCode="#,##0.0">
                  <c:v>59.116970000000002</c:v>
                </c:pt>
                <c:pt idx="74" formatCode="#,##0.0">
                  <c:v>61.850619999999999</c:v>
                </c:pt>
                <c:pt idx="75" formatCode="#,##0.0">
                  <c:v>63.879849999999998</c:v>
                </c:pt>
                <c:pt idx="76" formatCode="#,##0.0">
                  <c:v>62.659930000000003</c:v>
                </c:pt>
                <c:pt idx="77" formatCode="#,##0.0">
                  <c:v>56.477029999999999</c:v>
                </c:pt>
                <c:pt idx="78" formatCode="#,##0.0">
                  <c:v>59.59301</c:v>
                </c:pt>
                <c:pt idx="79" formatCode="#,##0.0">
                  <c:v>60.288870000000003</c:v>
                </c:pt>
                <c:pt idx="80" formatCode="#,##0.0">
                  <c:v>61.40475</c:v>
                </c:pt>
                <c:pt idx="81" formatCode="#,##0.0">
                  <c:v>60.037940000000013</c:v>
                </c:pt>
                <c:pt idx="82" formatCode="#,##0.0">
                  <c:v>60.867809999999999</c:v>
                </c:pt>
                <c:pt idx="83" formatCode="#,##0.0">
                  <c:v>60.365000000000002</c:v>
                </c:pt>
                <c:pt idx="84" formatCode="#,##0.0">
                  <c:v>59.454349999999998</c:v>
                </c:pt>
                <c:pt idx="85" formatCode="#,##0.0">
                  <c:v>58.367249999999999</c:v>
                </c:pt>
                <c:pt idx="86" formatCode="#,##0.0">
                  <c:v>59.097270000000002</c:v>
                </c:pt>
                <c:pt idx="87" formatCode="#,##0.0">
                  <c:v>64.009119999999996</c:v>
                </c:pt>
                <c:pt idx="88" formatCode="#,##0.0">
                  <c:v>64.734179999999995</c:v>
                </c:pt>
                <c:pt idx="89" formatCode="#,##0.0">
                  <c:v>58.141930000000002</c:v>
                </c:pt>
                <c:pt idx="90" formatCode="#,##0.0">
                  <c:v>65.114720000000005</c:v>
                </c:pt>
                <c:pt idx="91" formatCode="#,##0.0">
                  <c:v>61.186909999999997</c:v>
                </c:pt>
                <c:pt idx="92" formatCode="#,##0.0">
                  <c:v>58.14716</c:v>
                </c:pt>
                <c:pt idx="93" formatCode="#,##0.0">
                  <c:v>59.424860000000002</c:v>
                </c:pt>
                <c:pt idx="94" formatCode="#,##0.0">
                  <c:v>63.522960000000012</c:v>
                </c:pt>
                <c:pt idx="95" formatCode="#,##0.0">
                  <c:v>59.469929999999998</c:v>
                </c:pt>
                <c:pt idx="96" formatCode="#,##0.0">
                  <c:v>61.76314</c:v>
                </c:pt>
                <c:pt idx="97" formatCode="#,##0.0">
                  <c:v>62.655250000000002</c:v>
                </c:pt>
                <c:pt idx="98" formatCode="#,##0.0">
                  <c:v>58.488600000000012</c:v>
                </c:pt>
                <c:pt idx="99" formatCode="#,##0.0">
                  <c:v>58.936720000000001</c:v>
                </c:pt>
                <c:pt idx="100" formatCode="#,##0.0">
                  <c:v>60.023850000000003</c:v>
                </c:pt>
                <c:pt idx="101" formatCode="#,##0.0">
                  <c:v>60.738250000000001</c:v>
                </c:pt>
                <c:pt idx="102" formatCode="#,##0.0">
                  <c:v>62.962560000000003</c:v>
                </c:pt>
                <c:pt idx="103" formatCode="#,##0.0">
                  <c:v>59.403020000000012</c:v>
                </c:pt>
                <c:pt idx="104" formatCode="#,##0.0">
                  <c:v>62.46396</c:v>
                </c:pt>
                <c:pt idx="105" formatCode="#,##0.0">
                  <c:v>68.350279999999998</c:v>
                </c:pt>
                <c:pt idx="106" formatCode="#,##0.0">
                  <c:v>60.929160000000003</c:v>
                </c:pt>
                <c:pt idx="107" formatCode="#,##0.0">
                  <c:v>61.795520000000003</c:v>
                </c:pt>
                <c:pt idx="108" formatCode="#,##0.0">
                  <c:v>63.54128</c:v>
                </c:pt>
                <c:pt idx="109" formatCode="#,##0.0">
                  <c:v>59.815910000000002</c:v>
                </c:pt>
                <c:pt idx="110" formatCode="#,##0.0">
                  <c:v>58.185200000000002</c:v>
                </c:pt>
                <c:pt idx="111" formatCode="#,##0.0">
                  <c:v>56.469009999999997</c:v>
                </c:pt>
                <c:pt idx="112" formatCode="#,##0.0">
                  <c:v>65.408519999999996</c:v>
                </c:pt>
                <c:pt idx="113" formatCode="#,##0.0">
                  <c:v>63.764890000000001</c:v>
                </c:pt>
                <c:pt idx="114" formatCode="#,##0.0">
                  <c:v>64.15179999999998</c:v>
                </c:pt>
                <c:pt idx="115" formatCode="#,##0.0">
                  <c:v>67.470969999999994</c:v>
                </c:pt>
                <c:pt idx="116" formatCode="#,##0.0">
                  <c:v>59.674590000000002</c:v>
                </c:pt>
                <c:pt idx="117" formatCode="#,##0.0">
                  <c:v>57.302610000000001</c:v>
                </c:pt>
                <c:pt idx="118" formatCode="#,##0.0">
                  <c:v>70.257499999999993</c:v>
                </c:pt>
                <c:pt idx="119" formatCode="#,##0.0">
                  <c:v>58.831209999999999</c:v>
                </c:pt>
                <c:pt idx="120" formatCode="#,##0.0">
                  <c:v>68.592910000000003</c:v>
                </c:pt>
                <c:pt idx="121" formatCode="#,##0.0">
                  <c:v>58.706020000000002</c:v>
                </c:pt>
                <c:pt idx="122" formatCode="#,##0.0">
                  <c:v>66.584509999999995</c:v>
                </c:pt>
                <c:pt idx="123" formatCode="#,##0.0">
                  <c:v>58.630580000000002</c:v>
                </c:pt>
                <c:pt idx="124" formatCode="#,##0.0">
                  <c:v>68.955579999999998</c:v>
                </c:pt>
                <c:pt idx="125" formatCode="#,##0.0">
                  <c:v>62.099620000000002</c:v>
                </c:pt>
                <c:pt idx="126" formatCode="#,##0.0">
                  <c:v>63.95988999999998</c:v>
                </c:pt>
                <c:pt idx="127" formatCode="#,##0.0">
                  <c:v>67.913679999999999</c:v>
                </c:pt>
                <c:pt idx="128" formatCode="#,##0.0">
                  <c:v>64.753870000000006</c:v>
                </c:pt>
                <c:pt idx="130" formatCode="#,##0.0">
                  <c:v>60.477320000000013</c:v>
                </c:pt>
                <c:pt idx="131" formatCode="#,##0.0">
                  <c:v>64.873519999999999</c:v>
                </c:pt>
                <c:pt idx="132" formatCode="#,##0.0">
                  <c:v>62.987430000000003</c:v>
                </c:pt>
                <c:pt idx="133" formatCode="#,##0.0">
                  <c:v>66.675109999999989</c:v>
                </c:pt>
                <c:pt idx="134" formatCode="#,##0.0">
                  <c:v>64.221100000000007</c:v>
                </c:pt>
                <c:pt idx="135" formatCode="#,##0.0">
                  <c:v>67.90155</c:v>
                </c:pt>
                <c:pt idx="136" formatCode="#,##0.0">
                  <c:v>59.81324</c:v>
                </c:pt>
                <c:pt idx="137" formatCode="#,##0.0">
                  <c:v>60.446510000000011</c:v>
                </c:pt>
                <c:pt idx="138" formatCode="#,##0.0">
                  <c:v>67.145200000000003</c:v>
                </c:pt>
                <c:pt idx="139" formatCode="#,##0.0">
                  <c:v>65.570049999999981</c:v>
                </c:pt>
                <c:pt idx="140" formatCode="#,##0.0">
                  <c:v>64.863900000000001</c:v>
                </c:pt>
                <c:pt idx="141" formatCode="#,##0.0">
                  <c:v>63.075499999999998</c:v>
                </c:pt>
                <c:pt idx="142" formatCode="#,##0.0">
                  <c:v>62.328140000000012</c:v>
                </c:pt>
                <c:pt idx="143" formatCode="#,##0.0">
                  <c:v>67.868039999999979</c:v>
                </c:pt>
                <c:pt idx="144" formatCode="#,##0.0">
                  <c:v>68.753309999999999</c:v>
                </c:pt>
                <c:pt idx="145" formatCode="#,##0.0">
                  <c:v>67.175219999999982</c:v>
                </c:pt>
                <c:pt idx="146" formatCode="#,##0.0">
                  <c:v>61.281570000000002</c:v>
                </c:pt>
                <c:pt idx="147" formatCode="#,##0.0">
                  <c:v>69.861670000000004</c:v>
                </c:pt>
                <c:pt idx="148" formatCode="#,##0.0">
                  <c:v>70.964799999999997</c:v>
                </c:pt>
                <c:pt idx="149" formatCode="#,##0.0">
                  <c:v>65.409959999999998</c:v>
                </c:pt>
                <c:pt idx="150" formatCode="#,##0.0">
                  <c:v>66.461969999999994</c:v>
                </c:pt>
                <c:pt idx="151" formatCode="#,##0.0">
                  <c:v>61.487560000000002</c:v>
                </c:pt>
                <c:pt idx="152" formatCode="#,##0.0">
                  <c:v>63.568860000000001</c:v>
                </c:pt>
                <c:pt idx="153" formatCode="#,##0.0">
                  <c:v>63.546770000000002</c:v>
                </c:pt>
              </c:numCache>
            </c:numRef>
          </c:yVal>
          <c:smooth val="0"/>
        </c:ser>
        <c:ser>
          <c:idx val="1"/>
          <c:order val="1"/>
          <c:tx>
            <c:strRef>
              <c:f>'[SUMMARY - Marmot Indicators for IHE - 7.08.14.xlsx]Graph HLE'!$E$320</c:f>
              <c:strCache>
                <c:ptCount val="1"/>
                <c:pt idx="0">
                  <c:v>Female LE at birth</c:v>
                </c:pt>
              </c:strCache>
            </c:strRef>
          </c:tx>
          <c:spPr>
            <a:ln w="28575" cap="rnd">
              <a:noFill/>
              <a:round/>
            </a:ln>
            <a:effectLst/>
          </c:spPr>
          <c:marker>
            <c:symbol val="circle"/>
            <c:size val="5"/>
            <c:spPr>
              <a:solidFill>
                <a:srgbClr val="006600"/>
              </a:solidFill>
              <a:ln w="9525">
                <a:solidFill>
                  <a:schemeClr val="accent2"/>
                </a:solidFill>
              </a:ln>
              <a:effectLst/>
            </c:spPr>
          </c:marker>
          <c:trendline>
            <c:spPr>
              <a:ln w="19050" cap="rnd">
                <a:solidFill>
                  <a:schemeClr val="accent3">
                    <a:lumMod val="50000"/>
                  </a:schemeClr>
                </a:solidFill>
                <a:prstDash val="sysDot"/>
              </a:ln>
              <a:effectLst/>
            </c:spPr>
            <c:trendlineType val="linear"/>
            <c:dispRSqr val="0"/>
            <c:dispEq val="0"/>
          </c:trendline>
          <c:xVal>
            <c:numRef>
              <c:f>'[SUMMARY - Marmot Indicators for IHE - 7.08.14.xlsx]Graph HLE'!$C$321:$C$474</c:f>
              <c:numCache>
                <c:formatCode>General</c:formatCode>
                <c:ptCount val="154"/>
                <c:pt idx="2" formatCode="#,##0">
                  <c:v>5</c:v>
                </c:pt>
                <c:pt idx="3" formatCode="#,##0">
                  <c:v>5</c:v>
                </c:pt>
                <c:pt idx="4" formatCode="#,##0">
                  <c:v>3</c:v>
                </c:pt>
                <c:pt idx="5" formatCode="#,##0">
                  <c:v>4</c:v>
                </c:pt>
                <c:pt idx="6" formatCode="#,##0">
                  <c:v>4</c:v>
                </c:pt>
                <c:pt idx="7" formatCode="#,##0">
                  <c:v>5</c:v>
                </c:pt>
                <c:pt idx="8" formatCode="#,##0">
                  <c:v>3</c:v>
                </c:pt>
                <c:pt idx="9" formatCode="#,##0">
                  <c:v>5</c:v>
                </c:pt>
                <c:pt idx="10" formatCode="#,##0">
                  <c:v>5</c:v>
                </c:pt>
                <c:pt idx="11" formatCode="#,##0">
                  <c:v>5</c:v>
                </c:pt>
                <c:pt idx="12" formatCode="#,##0">
                  <c:v>5</c:v>
                </c:pt>
                <c:pt idx="13" formatCode="#,##0">
                  <c:v>4</c:v>
                </c:pt>
                <c:pt idx="14" formatCode="#,##0">
                  <c:v>3</c:v>
                </c:pt>
                <c:pt idx="15" formatCode="#,##0">
                  <c:v>5</c:v>
                </c:pt>
                <c:pt idx="16" formatCode="#,##0">
                  <c:v>4</c:v>
                </c:pt>
                <c:pt idx="17" formatCode="#,##0">
                  <c:v>4</c:v>
                </c:pt>
                <c:pt idx="18" formatCode="#,##0">
                  <c:v>4</c:v>
                </c:pt>
                <c:pt idx="19" formatCode="#,##0">
                  <c:v>5</c:v>
                </c:pt>
                <c:pt idx="20" formatCode="#,##0">
                  <c:v>4</c:v>
                </c:pt>
                <c:pt idx="21" formatCode="#,##0">
                  <c:v>5</c:v>
                </c:pt>
                <c:pt idx="22" formatCode="#,##0">
                  <c:v>4</c:v>
                </c:pt>
                <c:pt idx="23" formatCode="#,##0">
                  <c:v>4</c:v>
                </c:pt>
                <c:pt idx="24" formatCode="#,##0">
                  <c:v>4</c:v>
                </c:pt>
                <c:pt idx="25" formatCode="#,##0">
                  <c:v>5</c:v>
                </c:pt>
                <c:pt idx="26" formatCode="#,##0">
                  <c:v>5</c:v>
                </c:pt>
                <c:pt idx="27" formatCode="#,##0">
                  <c:v>5</c:v>
                </c:pt>
                <c:pt idx="28" formatCode="#,##0">
                  <c:v>4</c:v>
                </c:pt>
                <c:pt idx="29" formatCode="#,##0">
                  <c:v>5</c:v>
                </c:pt>
                <c:pt idx="30" formatCode="#,##0">
                  <c:v>1</c:v>
                </c:pt>
                <c:pt idx="31" formatCode="#,##0">
                  <c:v>4</c:v>
                </c:pt>
                <c:pt idx="32" formatCode="#,##0">
                  <c:v>4</c:v>
                </c:pt>
                <c:pt idx="33" formatCode="#,##0">
                  <c:v>1</c:v>
                </c:pt>
                <c:pt idx="34" formatCode="#,##0">
                  <c:v>5</c:v>
                </c:pt>
                <c:pt idx="35" formatCode="#,##0">
                  <c:v>2</c:v>
                </c:pt>
                <c:pt idx="36" formatCode="#,##0">
                  <c:v>3</c:v>
                </c:pt>
                <c:pt idx="37" formatCode="#,##0">
                  <c:v>3</c:v>
                </c:pt>
                <c:pt idx="38" formatCode="#,##0">
                  <c:v>2</c:v>
                </c:pt>
                <c:pt idx="39" formatCode="#,##0">
                  <c:v>1</c:v>
                </c:pt>
                <c:pt idx="40" formatCode="#,##0">
                  <c:v>1</c:v>
                </c:pt>
                <c:pt idx="41" formatCode="#,##0">
                  <c:v>2</c:v>
                </c:pt>
                <c:pt idx="42" formatCode="#,##0">
                  <c:v>1</c:v>
                </c:pt>
                <c:pt idx="43" formatCode="#,##0">
                  <c:v>4</c:v>
                </c:pt>
                <c:pt idx="44" formatCode="#,##0">
                  <c:v>4</c:v>
                </c:pt>
                <c:pt idx="45" formatCode="#,##0">
                  <c:v>4</c:v>
                </c:pt>
                <c:pt idx="46" formatCode="#,##0">
                  <c:v>3</c:v>
                </c:pt>
                <c:pt idx="47" formatCode="#,##0">
                  <c:v>1</c:v>
                </c:pt>
                <c:pt idx="48" formatCode="#,##0">
                  <c:v>3</c:v>
                </c:pt>
                <c:pt idx="49" formatCode="#,##0">
                  <c:v>5</c:v>
                </c:pt>
                <c:pt idx="50" formatCode="#,##0">
                  <c:v>1</c:v>
                </c:pt>
                <c:pt idx="51" formatCode="#,##0">
                  <c:v>1</c:v>
                </c:pt>
                <c:pt idx="52" formatCode="#,##0">
                  <c:v>5</c:v>
                </c:pt>
                <c:pt idx="53" formatCode="#,##0">
                  <c:v>1</c:v>
                </c:pt>
                <c:pt idx="54" formatCode="#,##0">
                  <c:v>3</c:v>
                </c:pt>
                <c:pt idx="55" formatCode="#,##0">
                  <c:v>5</c:v>
                </c:pt>
                <c:pt idx="56" formatCode="#,##0">
                  <c:v>2</c:v>
                </c:pt>
                <c:pt idx="57" formatCode="#,##0">
                  <c:v>4</c:v>
                </c:pt>
                <c:pt idx="58" formatCode="#,##0">
                  <c:v>1</c:v>
                </c:pt>
                <c:pt idx="59" formatCode="#,##0">
                  <c:v>1</c:v>
                </c:pt>
                <c:pt idx="60" formatCode="#,##0">
                  <c:v>3</c:v>
                </c:pt>
                <c:pt idx="61" formatCode="#,##0">
                  <c:v>3</c:v>
                </c:pt>
                <c:pt idx="62" formatCode="#,##0">
                  <c:v>2</c:v>
                </c:pt>
                <c:pt idx="63" formatCode="#,##0">
                  <c:v>3</c:v>
                </c:pt>
                <c:pt idx="64" formatCode="#,##0">
                  <c:v>1</c:v>
                </c:pt>
                <c:pt idx="65" formatCode="#,##0">
                  <c:v>2</c:v>
                </c:pt>
                <c:pt idx="66" formatCode="#,##0">
                  <c:v>1</c:v>
                </c:pt>
                <c:pt idx="67" formatCode="#,##0">
                  <c:v>1</c:v>
                </c:pt>
                <c:pt idx="68" formatCode="#,##0">
                  <c:v>4</c:v>
                </c:pt>
                <c:pt idx="69" formatCode="#,##0">
                  <c:v>2</c:v>
                </c:pt>
                <c:pt idx="70" formatCode="#,##0">
                  <c:v>4</c:v>
                </c:pt>
                <c:pt idx="71" formatCode="#,##0">
                  <c:v>2</c:v>
                </c:pt>
                <c:pt idx="72" formatCode="#,##0">
                  <c:v>1</c:v>
                </c:pt>
                <c:pt idx="73" formatCode="#,##0">
                  <c:v>1</c:v>
                </c:pt>
                <c:pt idx="74" formatCode="#,##0">
                  <c:v>2</c:v>
                </c:pt>
                <c:pt idx="75" formatCode="#,##0">
                  <c:v>3</c:v>
                </c:pt>
                <c:pt idx="76" formatCode="#,##0">
                  <c:v>2</c:v>
                </c:pt>
                <c:pt idx="77" formatCode="#,##0">
                  <c:v>2</c:v>
                </c:pt>
                <c:pt idx="78" formatCode="#,##0">
                  <c:v>2</c:v>
                </c:pt>
                <c:pt idx="79" formatCode="#,##0">
                  <c:v>2</c:v>
                </c:pt>
                <c:pt idx="80" formatCode="#,##0">
                  <c:v>2</c:v>
                </c:pt>
                <c:pt idx="81" formatCode="#,##0">
                  <c:v>2</c:v>
                </c:pt>
                <c:pt idx="82" formatCode="#,##0">
                  <c:v>2</c:v>
                </c:pt>
                <c:pt idx="83" formatCode="#,##0">
                  <c:v>3</c:v>
                </c:pt>
                <c:pt idx="84" formatCode="#,##0">
                  <c:v>2</c:v>
                </c:pt>
                <c:pt idx="85" formatCode="#,##0">
                  <c:v>2</c:v>
                </c:pt>
                <c:pt idx="86" formatCode="#,##0">
                  <c:v>1</c:v>
                </c:pt>
                <c:pt idx="87" formatCode="#,##0">
                  <c:v>2</c:v>
                </c:pt>
                <c:pt idx="88" formatCode="#,##0">
                  <c:v>3</c:v>
                </c:pt>
                <c:pt idx="89" formatCode="#,##0">
                  <c:v>1</c:v>
                </c:pt>
                <c:pt idx="90" formatCode="#,##0">
                  <c:v>4</c:v>
                </c:pt>
                <c:pt idx="91" formatCode="#,##0">
                  <c:v>1</c:v>
                </c:pt>
                <c:pt idx="92" formatCode="#,##0">
                  <c:v>1</c:v>
                </c:pt>
                <c:pt idx="93" formatCode="#,##0">
                  <c:v>1</c:v>
                </c:pt>
                <c:pt idx="94" formatCode="#,##0">
                  <c:v>3</c:v>
                </c:pt>
                <c:pt idx="95" formatCode="#,##0">
                  <c:v>3</c:v>
                </c:pt>
                <c:pt idx="96" formatCode="#,##0">
                  <c:v>2</c:v>
                </c:pt>
                <c:pt idx="97" formatCode="#,##0">
                  <c:v>2</c:v>
                </c:pt>
                <c:pt idx="98" formatCode="#,##0">
                  <c:v>1</c:v>
                </c:pt>
                <c:pt idx="99" formatCode="#,##0">
                  <c:v>1</c:v>
                </c:pt>
                <c:pt idx="100" formatCode="#,##0">
                  <c:v>2</c:v>
                </c:pt>
                <c:pt idx="101" formatCode="#,##0">
                  <c:v>3</c:v>
                </c:pt>
                <c:pt idx="102" formatCode="#,##0">
                  <c:v>2</c:v>
                </c:pt>
                <c:pt idx="103" formatCode="#,##0">
                  <c:v>2</c:v>
                </c:pt>
                <c:pt idx="104" formatCode="#,##0">
                  <c:v>4</c:v>
                </c:pt>
                <c:pt idx="105" formatCode="#,##0">
                  <c:v>5</c:v>
                </c:pt>
                <c:pt idx="106" formatCode="#,##0">
                  <c:v>1</c:v>
                </c:pt>
                <c:pt idx="107" formatCode="#,##0">
                  <c:v>4</c:v>
                </c:pt>
                <c:pt idx="108" formatCode="#,##0">
                  <c:v>4</c:v>
                </c:pt>
                <c:pt idx="109" formatCode="#,##0">
                  <c:v>1</c:v>
                </c:pt>
                <c:pt idx="110" formatCode="#,##0">
                  <c:v>1</c:v>
                </c:pt>
                <c:pt idx="111" formatCode="#,##0">
                  <c:v>1</c:v>
                </c:pt>
                <c:pt idx="112" formatCode="#,##0">
                  <c:v>5</c:v>
                </c:pt>
                <c:pt idx="113" formatCode="#,##0">
                  <c:v>2</c:v>
                </c:pt>
                <c:pt idx="114" formatCode="#,##0">
                  <c:v>3</c:v>
                </c:pt>
                <c:pt idx="115" formatCode="#,##0">
                  <c:v>5</c:v>
                </c:pt>
                <c:pt idx="116" formatCode="#,##0">
                  <c:v>3</c:v>
                </c:pt>
                <c:pt idx="117" formatCode="#,##0">
                  <c:v>1</c:v>
                </c:pt>
                <c:pt idx="118" formatCode="#,##0">
                  <c:v>5</c:v>
                </c:pt>
                <c:pt idx="119" formatCode="#,##0">
                  <c:v>1</c:v>
                </c:pt>
                <c:pt idx="120" formatCode="#,##0">
                  <c:v>4</c:v>
                </c:pt>
                <c:pt idx="121" formatCode="#,##0">
                  <c:v>3</c:v>
                </c:pt>
                <c:pt idx="122" formatCode="#,##0">
                  <c:v>4</c:v>
                </c:pt>
                <c:pt idx="123" formatCode="#,##0">
                  <c:v>1</c:v>
                </c:pt>
                <c:pt idx="124" formatCode="#,##0">
                  <c:v>5</c:v>
                </c:pt>
                <c:pt idx="125" formatCode="#,##0">
                  <c:v>3</c:v>
                </c:pt>
                <c:pt idx="126" formatCode="#,##0">
                  <c:v>5</c:v>
                </c:pt>
                <c:pt idx="127" formatCode="#,##0">
                  <c:v>5</c:v>
                </c:pt>
                <c:pt idx="128" formatCode="#,##0">
                  <c:v>3</c:v>
                </c:pt>
                <c:pt idx="129" formatCode="#,##0">
                  <c:v>4</c:v>
                </c:pt>
                <c:pt idx="130" formatCode="#,##0">
                  <c:v>2</c:v>
                </c:pt>
                <c:pt idx="131" formatCode="#,##0">
                  <c:v>2</c:v>
                </c:pt>
                <c:pt idx="132" formatCode="#,##0">
                  <c:v>3</c:v>
                </c:pt>
                <c:pt idx="133" formatCode="#,##0">
                  <c:v>4</c:v>
                </c:pt>
                <c:pt idx="134" formatCode="#,##0">
                  <c:v>4</c:v>
                </c:pt>
                <c:pt idx="135" formatCode="#,##0">
                  <c:v>5</c:v>
                </c:pt>
                <c:pt idx="136" formatCode="#,##0">
                  <c:v>2</c:v>
                </c:pt>
                <c:pt idx="137" formatCode="#,##0">
                  <c:v>2</c:v>
                </c:pt>
                <c:pt idx="138" formatCode="#,##0">
                  <c:v>4</c:v>
                </c:pt>
                <c:pt idx="139" formatCode="#,##0">
                  <c:v>5</c:v>
                </c:pt>
                <c:pt idx="140" formatCode="#,##0">
                  <c:v>3</c:v>
                </c:pt>
                <c:pt idx="141" formatCode="#,##0">
                  <c:v>4</c:v>
                </c:pt>
                <c:pt idx="142" formatCode="#,##0">
                  <c:v>3</c:v>
                </c:pt>
                <c:pt idx="143" formatCode="#,##0">
                  <c:v>5</c:v>
                </c:pt>
                <c:pt idx="144" formatCode="#,##0">
                  <c:v>5</c:v>
                </c:pt>
                <c:pt idx="145" formatCode="#,##0">
                  <c:v>3</c:v>
                </c:pt>
                <c:pt idx="146" formatCode="#,##0">
                  <c:v>3</c:v>
                </c:pt>
                <c:pt idx="147" formatCode="#,##0">
                  <c:v>5</c:v>
                </c:pt>
                <c:pt idx="148" formatCode="#,##0">
                  <c:v>5</c:v>
                </c:pt>
                <c:pt idx="149" formatCode="#,##0">
                  <c:v>4</c:v>
                </c:pt>
                <c:pt idx="150" formatCode="#,##0">
                  <c:v>2</c:v>
                </c:pt>
                <c:pt idx="151" formatCode="#,##0">
                  <c:v>3</c:v>
                </c:pt>
                <c:pt idx="152" formatCode="#,##0">
                  <c:v>3</c:v>
                </c:pt>
                <c:pt idx="153" formatCode="#,##0">
                  <c:v>3</c:v>
                </c:pt>
              </c:numCache>
            </c:numRef>
          </c:xVal>
          <c:yVal>
            <c:numRef>
              <c:f>'[SUMMARY - Marmot Indicators for IHE - 7.08.14.xlsx]Graph HLE'!$E$321:$E$474</c:f>
              <c:numCache>
                <c:formatCode>General</c:formatCode>
                <c:ptCount val="154"/>
                <c:pt idx="2" formatCode="#,##0.0">
                  <c:v>84.5</c:v>
                </c:pt>
                <c:pt idx="3" formatCode="#,##0.0">
                  <c:v>84.6</c:v>
                </c:pt>
                <c:pt idx="4" formatCode="#,##0.0">
                  <c:v>82.4</c:v>
                </c:pt>
                <c:pt idx="5" formatCode="#,##0.0">
                  <c:v>83.1</c:v>
                </c:pt>
                <c:pt idx="6" formatCode="#,##0.0">
                  <c:v>84.1</c:v>
                </c:pt>
                <c:pt idx="7" formatCode="#,##0.0">
                  <c:v>85.3</c:v>
                </c:pt>
                <c:pt idx="8" formatCode="#,##0.0">
                  <c:v>83.6</c:v>
                </c:pt>
                <c:pt idx="9" formatCode="#,##0.0">
                  <c:v>83.4</c:v>
                </c:pt>
                <c:pt idx="10" formatCode="#,##0.0">
                  <c:v>84.1</c:v>
                </c:pt>
                <c:pt idx="11" formatCode="#,##0.0">
                  <c:v>84.3</c:v>
                </c:pt>
                <c:pt idx="12" formatCode="#,##0.0">
                  <c:v>83.8</c:v>
                </c:pt>
                <c:pt idx="13" formatCode="#,##0.0">
                  <c:v>83.4</c:v>
                </c:pt>
                <c:pt idx="14" formatCode="#,##0.0">
                  <c:v>82</c:v>
                </c:pt>
                <c:pt idx="15" formatCode="#,##0.0">
                  <c:v>84</c:v>
                </c:pt>
                <c:pt idx="16" formatCode="#,##0.0">
                  <c:v>82.9</c:v>
                </c:pt>
                <c:pt idx="17" formatCode="#,##0.0">
                  <c:v>83.8</c:v>
                </c:pt>
                <c:pt idx="18" formatCode="#,##0.0">
                  <c:v>82.7</c:v>
                </c:pt>
                <c:pt idx="19" formatCode="#,##0.0">
                  <c:v>83.6</c:v>
                </c:pt>
                <c:pt idx="20" formatCode="#,##0.0">
                  <c:v>82.8</c:v>
                </c:pt>
                <c:pt idx="21" formatCode="#,##0.0">
                  <c:v>84</c:v>
                </c:pt>
                <c:pt idx="22" formatCode="#,##0.0">
                  <c:v>84.1</c:v>
                </c:pt>
                <c:pt idx="23" formatCode="#,##0.0">
                  <c:v>83</c:v>
                </c:pt>
                <c:pt idx="24" formatCode="#,##0.0">
                  <c:v>84.1</c:v>
                </c:pt>
                <c:pt idx="25" formatCode="#,##0.0">
                  <c:v>84.5</c:v>
                </c:pt>
                <c:pt idx="26" formatCode="#,##0.0">
                  <c:v>83.8</c:v>
                </c:pt>
                <c:pt idx="27" formatCode="#,##0.0">
                  <c:v>83.8</c:v>
                </c:pt>
                <c:pt idx="28" formatCode="#,##0.0">
                  <c:v>83.5</c:v>
                </c:pt>
                <c:pt idx="30" formatCode="#,##0.0">
                  <c:v>82</c:v>
                </c:pt>
                <c:pt idx="31" formatCode="#,##0.0">
                  <c:v>84.5</c:v>
                </c:pt>
                <c:pt idx="32" formatCode="#,##0.0">
                  <c:v>84.4</c:v>
                </c:pt>
                <c:pt idx="33" formatCode="#,##0.0">
                  <c:v>84.5</c:v>
                </c:pt>
                <c:pt idx="34" formatCode="#,##0.0">
                  <c:v>84.5</c:v>
                </c:pt>
                <c:pt idx="35" formatCode="#,##0.0">
                  <c:v>85.4</c:v>
                </c:pt>
                <c:pt idx="36" formatCode="#,##0.0">
                  <c:v>83.2</c:v>
                </c:pt>
                <c:pt idx="37" formatCode="#,##0.0">
                  <c:v>84.2</c:v>
                </c:pt>
                <c:pt idx="38" formatCode="#,##0.0">
                  <c:v>84</c:v>
                </c:pt>
                <c:pt idx="39" formatCode="#,##0.0">
                  <c:v>82.2</c:v>
                </c:pt>
                <c:pt idx="40" formatCode="#,##0.0">
                  <c:v>82.8</c:v>
                </c:pt>
                <c:pt idx="41" formatCode="#,##0.0">
                  <c:v>83.3</c:v>
                </c:pt>
                <c:pt idx="42" formatCode="#,##0.0">
                  <c:v>83.8</c:v>
                </c:pt>
                <c:pt idx="43" formatCode="#,##0.0">
                  <c:v>85.6</c:v>
                </c:pt>
                <c:pt idx="44" formatCode="#,##0.0">
                  <c:v>83.8</c:v>
                </c:pt>
                <c:pt idx="45" formatCode="#,##0.0">
                  <c:v>83.5</c:v>
                </c:pt>
                <c:pt idx="46" formatCode="#,##0.0">
                  <c:v>83.3</c:v>
                </c:pt>
                <c:pt idx="47" formatCode="#,##0.0">
                  <c:v>83.2</c:v>
                </c:pt>
                <c:pt idx="48" formatCode="#,##0.0">
                  <c:v>85.8</c:v>
                </c:pt>
                <c:pt idx="49" formatCode="#,##0.0">
                  <c:v>84.8</c:v>
                </c:pt>
                <c:pt idx="50" formatCode="#,##0.0">
                  <c:v>83</c:v>
                </c:pt>
                <c:pt idx="51" formatCode="#,##0.0">
                  <c:v>82.6</c:v>
                </c:pt>
                <c:pt idx="52" formatCode="#,##0.0">
                  <c:v>84.2</c:v>
                </c:pt>
                <c:pt idx="53" formatCode="#,##0.0">
                  <c:v>82.6</c:v>
                </c:pt>
                <c:pt idx="54" formatCode="#,##0.0">
                  <c:v>84</c:v>
                </c:pt>
                <c:pt idx="55" formatCode="#,##0.0">
                  <c:v>85.9</c:v>
                </c:pt>
                <c:pt idx="56" formatCode="#,##0.0">
                  <c:v>83.1</c:v>
                </c:pt>
                <c:pt idx="57" formatCode="#,##0.0">
                  <c:v>84</c:v>
                </c:pt>
                <c:pt idx="58" formatCode="#,##0.0">
                  <c:v>82</c:v>
                </c:pt>
                <c:pt idx="59" formatCode="#,##0.0">
                  <c:v>83.4</c:v>
                </c:pt>
                <c:pt idx="60" formatCode="#,##0.0">
                  <c:v>83.2</c:v>
                </c:pt>
                <c:pt idx="61" formatCode="#,##0.0">
                  <c:v>85.1</c:v>
                </c:pt>
                <c:pt idx="62" formatCode="#,##0.0">
                  <c:v>81.400000000000006</c:v>
                </c:pt>
                <c:pt idx="63" formatCode="#,##0.0">
                  <c:v>81</c:v>
                </c:pt>
                <c:pt idx="64" formatCode="#,##0.0">
                  <c:v>79.5</c:v>
                </c:pt>
                <c:pt idx="65" formatCode="#,##0.0">
                  <c:v>81.099999999999994</c:v>
                </c:pt>
                <c:pt idx="66" formatCode="#,##0.0">
                  <c:v>80.8</c:v>
                </c:pt>
                <c:pt idx="67" formatCode="#,##0.0">
                  <c:v>80.5</c:v>
                </c:pt>
                <c:pt idx="68" formatCode="#,##0.0">
                  <c:v>83.1</c:v>
                </c:pt>
                <c:pt idx="69" formatCode="#,##0.0">
                  <c:v>80.599999999999994</c:v>
                </c:pt>
                <c:pt idx="70" formatCode="#,##0.0">
                  <c:v>83.7</c:v>
                </c:pt>
                <c:pt idx="71" formatCode="#,##0.0">
                  <c:v>80.8</c:v>
                </c:pt>
                <c:pt idx="72" formatCode="#,##0.0">
                  <c:v>80.7</c:v>
                </c:pt>
                <c:pt idx="73" formatCode="#,##0.0">
                  <c:v>80.2</c:v>
                </c:pt>
                <c:pt idx="74" formatCode="#,##0.0">
                  <c:v>81.599999999999994</c:v>
                </c:pt>
                <c:pt idx="75" formatCode="#,##0.0">
                  <c:v>82.8</c:v>
                </c:pt>
                <c:pt idx="76" formatCode="#,##0.0">
                  <c:v>81.900000000000006</c:v>
                </c:pt>
                <c:pt idx="77" formatCode="#,##0.0">
                  <c:v>81.5</c:v>
                </c:pt>
                <c:pt idx="78" formatCode="#,##0.0">
                  <c:v>81.7</c:v>
                </c:pt>
                <c:pt idx="79" formatCode="#,##0.0">
                  <c:v>81.599999999999994</c:v>
                </c:pt>
                <c:pt idx="80" formatCode="#,##0.0">
                  <c:v>82.4</c:v>
                </c:pt>
                <c:pt idx="81" formatCode="#,##0.0">
                  <c:v>81.3</c:v>
                </c:pt>
                <c:pt idx="82" formatCode="#,##0.0">
                  <c:v>81.400000000000006</c:v>
                </c:pt>
                <c:pt idx="83" formatCode="#,##0.0">
                  <c:v>82</c:v>
                </c:pt>
                <c:pt idx="84" formatCode="#,##0.0">
                  <c:v>81.2</c:v>
                </c:pt>
                <c:pt idx="85" formatCode="#,##0.0">
                  <c:v>80.7</c:v>
                </c:pt>
                <c:pt idx="86" formatCode="#,##0.0">
                  <c:v>82.1</c:v>
                </c:pt>
                <c:pt idx="87" formatCode="#,##0.0">
                  <c:v>82.1</c:v>
                </c:pt>
                <c:pt idx="88" formatCode="#,##0.0">
                  <c:v>83</c:v>
                </c:pt>
                <c:pt idx="89" formatCode="#,##0.0">
                  <c:v>81.3</c:v>
                </c:pt>
                <c:pt idx="90" formatCode="#,##0.0">
                  <c:v>84.6</c:v>
                </c:pt>
                <c:pt idx="91" formatCode="#,##0.0">
                  <c:v>82.3</c:v>
                </c:pt>
                <c:pt idx="92" formatCode="#,##0.0">
                  <c:v>81.7</c:v>
                </c:pt>
                <c:pt idx="93" formatCode="#,##0.0">
                  <c:v>81.5</c:v>
                </c:pt>
                <c:pt idx="94" formatCode="#,##0.0">
                  <c:v>82.2</c:v>
                </c:pt>
                <c:pt idx="95" formatCode="#,##0.0">
                  <c:v>82</c:v>
                </c:pt>
                <c:pt idx="96" formatCode="#,##0.0">
                  <c:v>82.1</c:v>
                </c:pt>
                <c:pt idx="97" formatCode="#,##0.0">
                  <c:v>81.3</c:v>
                </c:pt>
                <c:pt idx="98" formatCode="#,##0.0">
                  <c:v>81.5</c:v>
                </c:pt>
                <c:pt idx="99" formatCode="#,##0.0">
                  <c:v>80.2</c:v>
                </c:pt>
                <c:pt idx="100" formatCode="#,##0.0">
                  <c:v>82</c:v>
                </c:pt>
                <c:pt idx="101" formatCode="#,##0.0">
                  <c:v>82.3</c:v>
                </c:pt>
                <c:pt idx="102" formatCode="#,##0.0">
                  <c:v>82.7</c:v>
                </c:pt>
                <c:pt idx="103" formatCode="#,##0.0">
                  <c:v>81.5</c:v>
                </c:pt>
                <c:pt idx="104" formatCode="#,##0.0">
                  <c:v>82.5</c:v>
                </c:pt>
                <c:pt idx="105" formatCode="#,##0.0">
                  <c:v>83.4</c:v>
                </c:pt>
                <c:pt idx="106" formatCode="#,##0.0">
                  <c:v>80.599999999999994</c:v>
                </c:pt>
                <c:pt idx="107" formatCode="#,##0.0">
                  <c:v>82</c:v>
                </c:pt>
                <c:pt idx="108" formatCode="#,##0.0">
                  <c:v>82.8</c:v>
                </c:pt>
                <c:pt idx="109" formatCode="#,##0.0">
                  <c:v>80.900000000000006</c:v>
                </c:pt>
                <c:pt idx="110" formatCode="#,##0.0">
                  <c:v>80</c:v>
                </c:pt>
                <c:pt idx="111" formatCode="#,##0.0">
                  <c:v>80.5</c:v>
                </c:pt>
                <c:pt idx="112" formatCode="#,##0.0">
                  <c:v>82.9</c:v>
                </c:pt>
                <c:pt idx="113" formatCode="#,##0.0">
                  <c:v>81.900000000000006</c:v>
                </c:pt>
                <c:pt idx="114" formatCode="#,##0.0">
                  <c:v>82.8</c:v>
                </c:pt>
                <c:pt idx="115" formatCode="#,##0.0">
                  <c:v>83.2</c:v>
                </c:pt>
                <c:pt idx="116" formatCode="#,##0.0">
                  <c:v>82.8</c:v>
                </c:pt>
                <c:pt idx="117" formatCode="#,##0.0">
                  <c:v>81.8</c:v>
                </c:pt>
                <c:pt idx="118" formatCode="#,##0.0">
                  <c:v>84.7</c:v>
                </c:pt>
                <c:pt idx="119" formatCode="#,##0.0">
                  <c:v>81.5</c:v>
                </c:pt>
                <c:pt idx="120" formatCode="#,##0.0">
                  <c:v>83.7</c:v>
                </c:pt>
                <c:pt idx="121" formatCode="#,##0.0">
                  <c:v>81.599999999999994</c:v>
                </c:pt>
                <c:pt idx="122" formatCode="#,##0.0">
                  <c:v>83.8</c:v>
                </c:pt>
                <c:pt idx="123" formatCode="#,##0.0">
                  <c:v>80.5</c:v>
                </c:pt>
                <c:pt idx="124" formatCode="#,##0.0">
                  <c:v>84.4</c:v>
                </c:pt>
                <c:pt idx="125" formatCode="#,##0.0">
                  <c:v>83</c:v>
                </c:pt>
                <c:pt idx="126" formatCode="#,##0.0">
                  <c:v>83.5</c:v>
                </c:pt>
                <c:pt idx="127" formatCode="#,##0.0">
                  <c:v>84.6</c:v>
                </c:pt>
                <c:pt idx="128" formatCode="#,##0.0">
                  <c:v>83.5</c:v>
                </c:pt>
                <c:pt idx="130" formatCode="#,##0.0">
                  <c:v>82.1</c:v>
                </c:pt>
                <c:pt idx="131" formatCode="#,##0.0">
                  <c:v>82.4</c:v>
                </c:pt>
                <c:pt idx="132" formatCode="#,##0.0">
                  <c:v>83.1</c:v>
                </c:pt>
                <c:pt idx="133" formatCode="#,##0.0">
                  <c:v>84.1</c:v>
                </c:pt>
                <c:pt idx="134" formatCode="#,##0.0">
                  <c:v>82.7</c:v>
                </c:pt>
                <c:pt idx="135" formatCode="#,##0.0">
                  <c:v>83.9</c:v>
                </c:pt>
                <c:pt idx="136" formatCode="#,##0.0">
                  <c:v>82.5</c:v>
                </c:pt>
                <c:pt idx="137" formatCode="#,##0.0">
                  <c:v>82.1</c:v>
                </c:pt>
                <c:pt idx="138" formatCode="#,##0.0">
                  <c:v>83.1</c:v>
                </c:pt>
                <c:pt idx="139" formatCode="#,##0.0">
                  <c:v>84</c:v>
                </c:pt>
                <c:pt idx="140" formatCode="#,##0.0">
                  <c:v>82.6</c:v>
                </c:pt>
                <c:pt idx="141" formatCode="#,##0.0">
                  <c:v>82.4</c:v>
                </c:pt>
                <c:pt idx="142" formatCode="#,##0.0">
                  <c:v>82.2</c:v>
                </c:pt>
                <c:pt idx="143" formatCode="#,##0.0">
                  <c:v>84</c:v>
                </c:pt>
                <c:pt idx="144" formatCode="#,##0.0">
                  <c:v>84.6</c:v>
                </c:pt>
                <c:pt idx="145" formatCode="#,##0.0">
                  <c:v>82.7</c:v>
                </c:pt>
                <c:pt idx="146" formatCode="#,##0.0">
                  <c:v>82.7</c:v>
                </c:pt>
                <c:pt idx="147" formatCode="#,##0.0">
                  <c:v>84.6</c:v>
                </c:pt>
                <c:pt idx="148" formatCode="#,##0.0">
                  <c:v>84.5</c:v>
                </c:pt>
                <c:pt idx="149" formatCode="#,##0.0">
                  <c:v>82.5</c:v>
                </c:pt>
                <c:pt idx="150" formatCode="#,##0.0">
                  <c:v>83</c:v>
                </c:pt>
                <c:pt idx="151" formatCode="#,##0.0">
                  <c:v>82.6</c:v>
                </c:pt>
                <c:pt idx="152" formatCode="#,##0.0">
                  <c:v>82.7</c:v>
                </c:pt>
                <c:pt idx="153" formatCode="#,##0.0">
                  <c:v>83.5</c:v>
                </c:pt>
              </c:numCache>
            </c:numRef>
          </c:yVal>
          <c:smooth val="0"/>
        </c:ser>
        <c:dLbls>
          <c:showLegendKey val="0"/>
          <c:showVal val="0"/>
          <c:showCatName val="0"/>
          <c:showSerName val="0"/>
          <c:showPercent val="0"/>
          <c:showBubbleSize val="0"/>
        </c:dLbls>
        <c:axId val="122748928"/>
        <c:axId val="122750464"/>
      </c:scatterChart>
      <c:valAx>
        <c:axId val="122748928"/>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50464"/>
        <c:crosses val="autoZero"/>
        <c:crossBetween val="midCat"/>
      </c:valAx>
      <c:valAx>
        <c:axId val="122750464"/>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48928"/>
        <c:crosses val="autoZero"/>
        <c:crossBetween val="midCat"/>
      </c:valAx>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Life</a:t>
            </a:r>
            <a:r>
              <a:rPr lang="en-GB" baseline="0" dirty="0"/>
              <a:t> expectancy and healthy life expectancy at birth, males, 2010-2012, by IMD deprivation quintile</a:t>
            </a:r>
            <a:endParaRPr lang="en-GB" dirty="0"/>
          </a:p>
        </c:rich>
      </c:tx>
      <c:layout/>
      <c:overlay val="0"/>
      <c:spPr>
        <a:noFill/>
        <a:ln>
          <a:noFill/>
        </a:ln>
        <a:effectLst/>
      </c:spPr>
    </c:title>
    <c:autoTitleDeleted val="0"/>
    <c:plotArea>
      <c:layout/>
      <c:scatterChart>
        <c:scatterStyle val="lineMarker"/>
        <c:varyColors val="0"/>
        <c:ser>
          <c:idx val="0"/>
          <c:order val="0"/>
          <c:tx>
            <c:strRef>
              <c:f>'[SUMMARY - Marmot Indicators for IHE - 7.08.14.xlsx]Graph HLE'!$D$487:$D$489</c:f>
              <c:strCache>
                <c:ptCount val="3"/>
                <c:pt idx="0">
                  <c:v>Life expectancy ar birth -males</c:v>
                </c:pt>
              </c:strCache>
            </c:strRef>
          </c:tx>
          <c:spPr>
            <a:ln w="28575" cap="rnd">
              <a:noFill/>
              <a:round/>
            </a:ln>
            <a:effectLst/>
          </c:spPr>
          <c:marker>
            <c:symbol val="circle"/>
            <c:size val="5"/>
            <c:spPr>
              <a:solidFill>
                <a:srgbClr val="006600"/>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'[SUMMARY - Marmot Indicators for IHE - 7.08.14.xlsx]Graph HLE'!$C$490:$C$641</c:f>
              <c:numCache>
                <c:formatCode>#,##0</c:formatCode>
                <c:ptCount val="152"/>
                <c:pt idx="0">
                  <c:v>5</c:v>
                </c:pt>
                <c:pt idx="1">
                  <c:v>5</c:v>
                </c:pt>
                <c:pt idx="2">
                  <c:v>3</c:v>
                </c:pt>
                <c:pt idx="3">
                  <c:v>4</c:v>
                </c:pt>
                <c:pt idx="4">
                  <c:v>4</c:v>
                </c:pt>
                <c:pt idx="5">
                  <c:v>5</c:v>
                </c:pt>
                <c:pt idx="6">
                  <c:v>3</c:v>
                </c:pt>
                <c:pt idx="7">
                  <c:v>5</c:v>
                </c:pt>
                <c:pt idx="8">
                  <c:v>5</c:v>
                </c:pt>
                <c:pt idx="9">
                  <c:v>5</c:v>
                </c:pt>
                <c:pt idx="10">
                  <c:v>5</c:v>
                </c:pt>
                <c:pt idx="11">
                  <c:v>4</c:v>
                </c:pt>
                <c:pt idx="12">
                  <c:v>3</c:v>
                </c:pt>
                <c:pt idx="13">
                  <c:v>5</c:v>
                </c:pt>
                <c:pt idx="14">
                  <c:v>4</c:v>
                </c:pt>
                <c:pt idx="15">
                  <c:v>4</c:v>
                </c:pt>
                <c:pt idx="16">
                  <c:v>4</c:v>
                </c:pt>
                <c:pt idx="17">
                  <c:v>5</c:v>
                </c:pt>
                <c:pt idx="18">
                  <c:v>4</c:v>
                </c:pt>
                <c:pt idx="19">
                  <c:v>5</c:v>
                </c:pt>
                <c:pt idx="20">
                  <c:v>4</c:v>
                </c:pt>
                <c:pt idx="21">
                  <c:v>4</c:v>
                </c:pt>
                <c:pt idx="22">
                  <c:v>4</c:v>
                </c:pt>
                <c:pt idx="23">
                  <c:v>5</c:v>
                </c:pt>
                <c:pt idx="24">
                  <c:v>5</c:v>
                </c:pt>
                <c:pt idx="25">
                  <c:v>5</c:v>
                </c:pt>
                <c:pt idx="26">
                  <c:v>4</c:v>
                </c:pt>
                <c:pt idx="27">
                  <c:v>5</c:v>
                </c:pt>
                <c:pt idx="28">
                  <c:v>1</c:v>
                </c:pt>
                <c:pt idx="29">
                  <c:v>4</c:v>
                </c:pt>
                <c:pt idx="30">
                  <c:v>4</c:v>
                </c:pt>
                <c:pt idx="31">
                  <c:v>1</c:v>
                </c:pt>
                <c:pt idx="32">
                  <c:v>5</c:v>
                </c:pt>
                <c:pt idx="33">
                  <c:v>2</c:v>
                </c:pt>
                <c:pt idx="34">
                  <c:v>3</c:v>
                </c:pt>
                <c:pt idx="35">
                  <c:v>3</c:v>
                </c:pt>
                <c:pt idx="36">
                  <c:v>2</c:v>
                </c:pt>
                <c:pt idx="37">
                  <c:v>1</c:v>
                </c:pt>
                <c:pt idx="38">
                  <c:v>1</c:v>
                </c:pt>
                <c:pt idx="39">
                  <c:v>2</c:v>
                </c:pt>
                <c:pt idx="40">
                  <c:v>1</c:v>
                </c:pt>
                <c:pt idx="41">
                  <c:v>4</c:v>
                </c:pt>
                <c:pt idx="42">
                  <c:v>4</c:v>
                </c:pt>
                <c:pt idx="43">
                  <c:v>4</c:v>
                </c:pt>
                <c:pt idx="44">
                  <c:v>3</c:v>
                </c:pt>
                <c:pt idx="45">
                  <c:v>1</c:v>
                </c:pt>
                <c:pt idx="46">
                  <c:v>3</c:v>
                </c:pt>
                <c:pt idx="47">
                  <c:v>5</c:v>
                </c:pt>
                <c:pt idx="48">
                  <c:v>1</c:v>
                </c:pt>
                <c:pt idx="49">
                  <c:v>1</c:v>
                </c:pt>
                <c:pt idx="50">
                  <c:v>5</c:v>
                </c:pt>
                <c:pt idx="51">
                  <c:v>1</c:v>
                </c:pt>
                <c:pt idx="52">
                  <c:v>3</c:v>
                </c:pt>
                <c:pt idx="53">
                  <c:v>5</c:v>
                </c:pt>
                <c:pt idx="54">
                  <c:v>2</c:v>
                </c:pt>
                <c:pt idx="55">
                  <c:v>4</c:v>
                </c:pt>
                <c:pt idx="56">
                  <c:v>1</c:v>
                </c:pt>
                <c:pt idx="57">
                  <c:v>1</c:v>
                </c:pt>
                <c:pt idx="58">
                  <c:v>3</c:v>
                </c:pt>
                <c:pt idx="59">
                  <c:v>3</c:v>
                </c:pt>
                <c:pt idx="60">
                  <c:v>2</c:v>
                </c:pt>
                <c:pt idx="61">
                  <c:v>3</c:v>
                </c:pt>
                <c:pt idx="62">
                  <c:v>1</c:v>
                </c:pt>
                <c:pt idx="63">
                  <c:v>2</c:v>
                </c:pt>
                <c:pt idx="64">
                  <c:v>1</c:v>
                </c:pt>
                <c:pt idx="65">
                  <c:v>1</c:v>
                </c:pt>
                <c:pt idx="66">
                  <c:v>4</c:v>
                </c:pt>
                <c:pt idx="67">
                  <c:v>2</c:v>
                </c:pt>
                <c:pt idx="68">
                  <c:v>4</c:v>
                </c:pt>
                <c:pt idx="69">
                  <c:v>2</c:v>
                </c:pt>
                <c:pt idx="70">
                  <c:v>1</c:v>
                </c:pt>
                <c:pt idx="71">
                  <c:v>1</c:v>
                </c:pt>
                <c:pt idx="72">
                  <c:v>2</c:v>
                </c:pt>
                <c:pt idx="73">
                  <c:v>3</c:v>
                </c:pt>
                <c:pt idx="74">
                  <c:v>2</c:v>
                </c:pt>
                <c:pt idx="75">
                  <c:v>2</c:v>
                </c:pt>
                <c:pt idx="76">
                  <c:v>2</c:v>
                </c:pt>
                <c:pt idx="77">
                  <c:v>2</c:v>
                </c:pt>
                <c:pt idx="78">
                  <c:v>2</c:v>
                </c:pt>
                <c:pt idx="79">
                  <c:v>2</c:v>
                </c:pt>
                <c:pt idx="80">
                  <c:v>2</c:v>
                </c:pt>
                <c:pt idx="81">
                  <c:v>3</c:v>
                </c:pt>
                <c:pt idx="82">
                  <c:v>2</c:v>
                </c:pt>
                <c:pt idx="83">
                  <c:v>2</c:v>
                </c:pt>
                <c:pt idx="84">
                  <c:v>1</c:v>
                </c:pt>
                <c:pt idx="85">
                  <c:v>2</c:v>
                </c:pt>
                <c:pt idx="86">
                  <c:v>3</c:v>
                </c:pt>
                <c:pt idx="87">
                  <c:v>1</c:v>
                </c:pt>
                <c:pt idx="88">
                  <c:v>4</c:v>
                </c:pt>
                <c:pt idx="89">
                  <c:v>1</c:v>
                </c:pt>
                <c:pt idx="90">
                  <c:v>1</c:v>
                </c:pt>
                <c:pt idx="91">
                  <c:v>1</c:v>
                </c:pt>
                <c:pt idx="92">
                  <c:v>3</c:v>
                </c:pt>
                <c:pt idx="93">
                  <c:v>3</c:v>
                </c:pt>
                <c:pt idx="94">
                  <c:v>2</c:v>
                </c:pt>
                <c:pt idx="95">
                  <c:v>2</c:v>
                </c:pt>
                <c:pt idx="96">
                  <c:v>1</c:v>
                </c:pt>
                <c:pt idx="97">
                  <c:v>1</c:v>
                </c:pt>
                <c:pt idx="98">
                  <c:v>2</c:v>
                </c:pt>
                <c:pt idx="99">
                  <c:v>3</c:v>
                </c:pt>
                <c:pt idx="100">
                  <c:v>2</c:v>
                </c:pt>
                <c:pt idx="101">
                  <c:v>2</c:v>
                </c:pt>
                <c:pt idx="102">
                  <c:v>4</c:v>
                </c:pt>
                <c:pt idx="103">
                  <c:v>5</c:v>
                </c:pt>
                <c:pt idx="104">
                  <c:v>1</c:v>
                </c:pt>
                <c:pt idx="105">
                  <c:v>4</c:v>
                </c:pt>
                <c:pt idx="106">
                  <c:v>4</c:v>
                </c:pt>
                <c:pt idx="107">
                  <c:v>1</c:v>
                </c:pt>
                <c:pt idx="108">
                  <c:v>1</c:v>
                </c:pt>
                <c:pt idx="109">
                  <c:v>1</c:v>
                </c:pt>
                <c:pt idx="110">
                  <c:v>5</c:v>
                </c:pt>
                <c:pt idx="111">
                  <c:v>2</c:v>
                </c:pt>
                <c:pt idx="112">
                  <c:v>3</c:v>
                </c:pt>
                <c:pt idx="113">
                  <c:v>5</c:v>
                </c:pt>
                <c:pt idx="114">
                  <c:v>3</c:v>
                </c:pt>
                <c:pt idx="115">
                  <c:v>1</c:v>
                </c:pt>
                <c:pt idx="116">
                  <c:v>5</c:v>
                </c:pt>
                <c:pt idx="117">
                  <c:v>1</c:v>
                </c:pt>
                <c:pt idx="118">
                  <c:v>4</c:v>
                </c:pt>
                <c:pt idx="119">
                  <c:v>3</c:v>
                </c:pt>
                <c:pt idx="120">
                  <c:v>4</c:v>
                </c:pt>
                <c:pt idx="121">
                  <c:v>1</c:v>
                </c:pt>
                <c:pt idx="122">
                  <c:v>5</c:v>
                </c:pt>
                <c:pt idx="123">
                  <c:v>3</c:v>
                </c:pt>
                <c:pt idx="124">
                  <c:v>5</c:v>
                </c:pt>
                <c:pt idx="125">
                  <c:v>5</c:v>
                </c:pt>
                <c:pt idx="126">
                  <c:v>3</c:v>
                </c:pt>
                <c:pt idx="127">
                  <c:v>4</c:v>
                </c:pt>
                <c:pt idx="128">
                  <c:v>2</c:v>
                </c:pt>
                <c:pt idx="129">
                  <c:v>2</c:v>
                </c:pt>
                <c:pt idx="130">
                  <c:v>3</c:v>
                </c:pt>
                <c:pt idx="131">
                  <c:v>4</c:v>
                </c:pt>
                <c:pt idx="132">
                  <c:v>4</c:v>
                </c:pt>
                <c:pt idx="133">
                  <c:v>5</c:v>
                </c:pt>
                <c:pt idx="134">
                  <c:v>2</c:v>
                </c:pt>
                <c:pt idx="135">
                  <c:v>2</c:v>
                </c:pt>
                <c:pt idx="136">
                  <c:v>4</c:v>
                </c:pt>
                <c:pt idx="137">
                  <c:v>5</c:v>
                </c:pt>
                <c:pt idx="138">
                  <c:v>3</c:v>
                </c:pt>
                <c:pt idx="139">
                  <c:v>4</c:v>
                </c:pt>
                <c:pt idx="140">
                  <c:v>3</c:v>
                </c:pt>
                <c:pt idx="141">
                  <c:v>5</c:v>
                </c:pt>
                <c:pt idx="142">
                  <c:v>5</c:v>
                </c:pt>
                <c:pt idx="143">
                  <c:v>3</c:v>
                </c:pt>
                <c:pt idx="144">
                  <c:v>3</c:v>
                </c:pt>
                <c:pt idx="145">
                  <c:v>5</c:v>
                </c:pt>
                <c:pt idx="146">
                  <c:v>5</c:v>
                </c:pt>
                <c:pt idx="147">
                  <c:v>4</c:v>
                </c:pt>
                <c:pt idx="148">
                  <c:v>2</c:v>
                </c:pt>
                <c:pt idx="149">
                  <c:v>3</c:v>
                </c:pt>
                <c:pt idx="150">
                  <c:v>3</c:v>
                </c:pt>
                <c:pt idx="151">
                  <c:v>3</c:v>
                </c:pt>
              </c:numCache>
            </c:numRef>
          </c:xVal>
          <c:yVal>
            <c:numRef>
              <c:f>'[SUMMARY - Marmot Indicators for IHE - 7.08.14.xlsx]Graph HLE'!$D$490:$D$641</c:f>
              <c:numCache>
                <c:formatCode>#,##0.0</c:formatCode>
                <c:ptCount val="152"/>
                <c:pt idx="0">
                  <c:v>81</c:v>
                </c:pt>
                <c:pt idx="1">
                  <c:v>81</c:v>
                </c:pt>
                <c:pt idx="2">
                  <c:v>78.8</c:v>
                </c:pt>
                <c:pt idx="3">
                  <c:v>79.3</c:v>
                </c:pt>
                <c:pt idx="4">
                  <c:v>80.400000000000006</c:v>
                </c:pt>
                <c:pt idx="5">
                  <c:v>81.2</c:v>
                </c:pt>
                <c:pt idx="6">
                  <c:v>79.8</c:v>
                </c:pt>
                <c:pt idx="7">
                  <c:v>79.900000000000006</c:v>
                </c:pt>
                <c:pt idx="8">
                  <c:v>80</c:v>
                </c:pt>
                <c:pt idx="9">
                  <c:v>81</c:v>
                </c:pt>
                <c:pt idx="10">
                  <c:v>80.400000000000006</c:v>
                </c:pt>
                <c:pt idx="11">
                  <c:v>79.900000000000006</c:v>
                </c:pt>
                <c:pt idx="12">
                  <c:v>78.2</c:v>
                </c:pt>
                <c:pt idx="13">
                  <c:v>80.099999999999994</c:v>
                </c:pt>
                <c:pt idx="14">
                  <c:v>79.099999999999994</c:v>
                </c:pt>
                <c:pt idx="15">
                  <c:v>80</c:v>
                </c:pt>
                <c:pt idx="16">
                  <c:v>79.099999999999994</c:v>
                </c:pt>
                <c:pt idx="17">
                  <c:v>80</c:v>
                </c:pt>
                <c:pt idx="18">
                  <c:v>79.3</c:v>
                </c:pt>
                <c:pt idx="19">
                  <c:v>80.5</c:v>
                </c:pt>
                <c:pt idx="20">
                  <c:v>80.400000000000006</c:v>
                </c:pt>
                <c:pt idx="21">
                  <c:v>79.400000000000006</c:v>
                </c:pt>
                <c:pt idx="22">
                  <c:v>80.599999999999994</c:v>
                </c:pt>
                <c:pt idx="23">
                  <c:v>81.3</c:v>
                </c:pt>
                <c:pt idx="24">
                  <c:v>79.8</c:v>
                </c:pt>
                <c:pt idx="25">
                  <c:v>80.5</c:v>
                </c:pt>
                <c:pt idx="26">
                  <c:v>79.8</c:v>
                </c:pt>
                <c:pt idx="28">
                  <c:v>77.599999999999994</c:v>
                </c:pt>
                <c:pt idx="29">
                  <c:v>81.400000000000006</c:v>
                </c:pt>
                <c:pt idx="30">
                  <c:v>80.3</c:v>
                </c:pt>
                <c:pt idx="31">
                  <c:v>79.900000000000006</c:v>
                </c:pt>
                <c:pt idx="32">
                  <c:v>81</c:v>
                </c:pt>
                <c:pt idx="33">
                  <c:v>80.5</c:v>
                </c:pt>
                <c:pt idx="34">
                  <c:v>79.2</c:v>
                </c:pt>
                <c:pt idx="35">
                  <c:v>79.2</c:v>
                </c:pt>
                <c:pt idx="36">
                  <c:v>80.5</c:v>
                </c:pt>
                <c:pt idx="37">
                  <c:v>78.5</c:v>
                </c:pt>
                <c:pt idx="38">
                  <c:v>77.7</c:v>
                </c:pt>
                <c:pt idx="39">
                  <c:v>79.099999999999994</c:v>
                </c:pt>
                <c:pt idx="40">
                  <c:v>79.400000000000006</c:v>
                </c:pt>
                <c:pt idx="41">
                  <c:v>82</c:v>
                </c:pt>
                <c:pt idx="42">
                  <c:v>79.3</c:v>
                </c:pt>
                <c:pt idx="43">
                  <c:v>79.900000000000006</c:v>
                </c:pt>
                <c:pt idx="44">
                  <c:v>79.5</c:v>
                </c:pt>
                <c:pt idx="45">
                  <c:v>77.8</c:v>
                </c:pt>
                <c:pt idx="46">
                  <c:v>82.1</c:v>
                </c:pt>
                <c:pt idx="47">
                  <c:v>81.400000000000006</c:v>
                </c:pt>
                <c:pt idx="48">
                  <c:v>78.2</c:v>
                </c:pt>
                <c:pt idx="49">
                  <c:v>78.2</c:v>
                </c:pt>
                <c:pt idx="50">
                  <c:v>80.2</c:v>
                </c:pt>
                <c:pt idx="51">
                  <c:v>77.7</c:v>
                </c:pt>
                <c:pt idx="52">
                  <c:v>80.3</c:v>
                </c:pt>
                <c:pt idx="53">
                  <c:v>81.7</c:v>
                </c:pt>
                <c:pt idx="54">
                  <c:v>78</c:v>
                </c:pt>
                <c:pt idx="55">
                  <c:v>80.5</c:v>
                </c:pt>
                <c:pt idx="56">
                  <c:v>77.099999999999994</c:v>
                </c:pt>
                <c:pt idx="57">
                  <c:v>79.2</c:v>
                </c:pt>
                <c:pt idx="58">
                  <c:v>79.099999999999994</c:v>
                </c:pt>
                <c:pt idx="59">
                  <c:v>81.099999999999994</c:v>
                </c:pt>
                <c:pt idx="60">
                  <c:v>77.400000000000006</c:v>
                </c:pt>
                <c:pt idx="61">
                  <c:v>78</c:v>
                </c:pt>
                <c:pt idx="62">
                  <c:v>74.8</c:v>
                </c:pt>
                <c:pt idx="63">
                  <c:v>77.099999999999994</c:v>
                </c:pt>
                <c:pt idx="64">
                  <c:v>76.8</c:v>
                </c:pt>
                <c:pt idx="65">
                  <c:v>76.099999999999994</c:v>
                </c:pt>
                <c:pt idx="66">
                  <c:v>79.8</c:v>
                </c:pt>
                <c:pt idx="67">
                  <c:v>76.3</c:v>
                </c:pt>
                <c:pt idx="68">
                  <c:v>79.599999999999994</c:v>
                </c:pt>
                <c:pt idx="69">
                  <c:v>77.400000000000006</c:v>
                </c:pt>
                <c:pt idx="70">
                  <c:v>76.599999999999994</c:v>
                </c:pt>
                <c:pt idx="71">
                  <c:v>76.099999999999994</c:v>
                </c:pt>
                <c:pt idx="72">
                  <c:v>78</c:v>
                </c:pt>
                <c:pt idx="73">
                  <c:v>77.5</c:v>
                </c:pt>
                <c:pt idx="74">
                  <c:v>77.900000000000006</c:v>
                </c:pt>
                <c:pt idx="75">
                  <c:v>77.8</c:v>
                </c:pt>
                <c:pt idx="76">
                  <c:v>77.5</c:v>
                </c:pt>
                <c:pt idx="77">
                  <c:v>78</c:v>
                </c:pt>
                <c:pt idx="78">
                  <c:v>78.7</c:v>
                </c:pt>
                <c:pt idx="79">
                  <c:v>77.2</c:v>
                </c:pt>
                <c:pt idx="80">
                  <c:v>77.5</c:v>
                </c:pt>
                <c:pt idx="81">
                  <c:v>78.099999999999994</c:v>
                </c:pt>
                <c:pt idx="82">
                  <c:v>76.8</c:v>
                </c:pt>
                <c:pt idx="83">
                  <c:v>77</c:v>
                </c:pt>
                <c:pt idx="84">
                  <c:v>77.599999999999994</c:v>
                </c:pt>
                <c:pt idx="85">
                  <c:v>78.099999999999994</c:v>
                </c:pt>
                <c:pt idx="86">
                  <c:v>78.900000000000006</c:v>
                </c:pt>
                <c:pt idx="87">
                  <c:v>76.8</c:v>
                </c:pt>
                <c:pt idx="88">
                  <c:v>80.7</c:v>
                </c:pt>
                <c:pt idx="89">
                  <c:v>77.900000000000006</c:v>
                </c:pt>
                <c:pt idx="90">
                  <c:v>77.400000000000006</c:v>
                </c:pt>
                <c:pt idx="91">
                  <c:v>77.5</c:v>
                </c:pt>
                <c:pt idx="92">
                  <c:v>77.5</c:v>
                </c:pt>
                <c:pt idx="93">
                  <c:v>78.2</c:v>
                </c:pt>
                <c:pt idx="94">
                  <c:v>78</c:v>
                </c:pt>
                <c:pt idx="95">
                  <c:v>77.8</c:v>
                </c:pt>
                <c:pt idx="96">
                  <c:v>77.400000000000006</c:v>
                </c:pt>
                <c:pt idx="97">
                  <c:v>76.3</c:v>
                </c:pt>
                <c:pt idx="98">
                  <c:v>78.7</c:v>
                </c:pt>
                <c:pt idx="99">
                  <c:v>78.3</c:v>
                </c:pt>
                <c:pt idx="100">
                  <c:v>78.7</c:v>
                </c:pt>
                <c:pt idx="101">
                  <c:v>77.900000000000006</c:v>
                </c:pt>
                <c:pt idx="102">
                  <c:v>78.8</c:v>
                </c:pt>
                <c:pt idx="103">
                  <c:v>80.400000000000006</c:v>
                </c:pt>
                <c:pt idx="104">
                  <c:v>77.099999999999994</c:v>
                </c:pt>
                <c:pt idx="105">
                  <c:v>78.2</c:v>
                </c:pt>
                <c:pt idx="106">
                  <c:v>79.2</c:v>
                </c:pt>
                <c:pt idx="107">
                  <c:v>76.5</c:v>
                </c:pt>
                <c:pt idx="108">
                  <c:v>74</c:v>
                </c:pt>
                <c:pt idx="109">
                  <c:v>76.599999999999994</c:v>
                </c:pt>
                <c:pt idx="110">
                  <c:v>79.599999999999994</c:v>
                </c:pt>
                <c:pt idx="111">
                  <c:v>77.900000000000006</c:v>
                </c:pt>
                <c:pt idx="112">
                  <c:v>78.3</c:v>
                </c:pt>
                <c:pt idx="113">
                  <c:v>79.599999999999994</c:v>
                </c:pt>
                <c:pt idx="114">
                  <c:v>78.599999999999994</c:v>
                </c:pt>
                <c:pt idx="115">
                  <c:v>77</c:v>
                </c:pt>
                <c:pt idx="116">
                  <c:v>81</c:v>
                </c:pt>
                <c:pt idx="117">
                  <c:v>76.900000000000006</c:v>
                </c:pt>
                <c:pt idx="118">
                  <c:v>79.7</c:v>
                </c:pt>
                <c:pt idx="119">
                  <c:v>77.900000000000006</c:v>
                </c:pt>
                <c:pt idx="120">
                  <c:v>79.8</c:v>
                </c:pt>
                <c:pt idx="121">
                  <c:v>76.7</c:v>
                </c:pt>
                <c:pt idx="122">
                  <c:v>80.599999999999994</c:v>
                </c:pt>
                <c:pt idx="123">
                  <c:v>78.3</c:v>
                </c:pt>
                <c:pt idx="124">
                  <c:v>79.599999999999994</c:v>
                </c:pt>
                <c:pt idx="125">
                  <c:v>81</c:v>
                </c:pt>
                <c:pt idx="126">
                  <c:v>79.5</c:v>
                </c:pt>
                <c:pt idx="128">
                  <c:v>78.3</c:v>
                </c:pt>
                <c:pt idx="129">
                  <c:v>79.099999999999994</c:v>
                </c:pt>
                <c:pt idx="130">
                  <c:v>78.599999999999994</c:v>
                </c:pt>
                <c:pt idx="131">
                  <c:v>80.2</c:v>
                </c:pt>
                <c:pt idx="132">
                  <c:v>79.3</c:v>
                </c:pt>
                <c:pt idx="133">
                  <c:v>80.400000000000006</c:v>
                </c:pt>
                <c:pt idx="134">
                  <c:v>77.900000000000006</c:v>
                </c:pt>
                <c:pt idx="135">
                  <c:v>78</c:v>
                </c:pt>
                <c:pt idx="136">
                  <c:v>79.3</c:v>
                </c:pt>
                <c:pt idx="137">
                  <c:v>80.5</c:v>
                </c:pt>
                <c:pt idx="138">
                  <c:v>79.7</c:v>
                </c:pt>
                <c:pt idx="139">
                  <c:v>79.2</c:v>
                </c:pt>
                <c:pt idx="140">
                  <c:v>78.5</c:v>
                </c:pt>
                <c:pt idx="141">
                  <c:v>80.8</c:v>
                </c:pt>
                <c:pt idx="142">
                  <c:v>80.8</c:v>
                </c:pt>
                <c:pt idx="143">
                  <c:v>78.400000000000006</c:v>
                </c:pt>
                <c:pt idx="144">
                  <c:v>78.5</c:v>
                </c:pt>
                <c:pt idx="145">
                  <c:v>81.099999999999994</c:v>
                </c:pt>
                <c:pt idx="146">
                  <c:v>81.599999999999994</c:v>
                </c:pt>
                <c:pt idx="147">
                  <c:v>78.7</c:v>
                </c:pt>
                <c:pt idx="148">
                  <c:v>78.7</c:v>
                </c:pt>
                <c:pt idx="149">
                  <c:v>78.2</c:v>
                </c:pt>
                <c:pt idx="150">
                  <c:v>78.5</c:v>
                </c:pt>
                <c:pt idx="151">
                  <c:v>80</c:v>
                </c:pt>
              </c:numCache>
            </c:numRef>
          </c:yVal>
          <c:smooth val="0"/>
        </c:ser>
        <c:ser>
          <c:idx val="1"/>
          <c:order val="1"/>
          <c:tx>
            <c:strRef>
              <c:f>'[SUMMARY - Marmot Indicators for IHE - 7.08.14.xlsx]Graph HLE'!$E$487:$E$489</c:f>
              <c:strCache>
                <c:ptCount val="3"/>
                <c:pt idx="0">
                  <c:v>Healthy life expectancy at birth - males</c:v>
                </c:pt>
                <c:pt idx="1">
                  <c:v>2010-12</c:v>
                </c:pt>
                <c:pt idx="2">
                  <c:v>years</c:v>
                </c:pt>
              </c:strCache>
            </c:strRef>
          </c:tx>
          <c:spPr>
            <a:ln w="28575" cap="rnd">
              <a:noFill/>
              <a:round/>
            </a:ln>
            <a:effectLst/>
          </c:spPr>
          <c:marker>
            <c:symbol val="circle"/>
            <c:size val="5"/>
            <c:spPr>
              <a:solidFill>
                <a:srgbClr val="92D050"/>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xVal>
            <c:numRef>
              <c:f>'[SUMMARY - Marmot Indicators for IHE - 7.08.14.xlsx]Graph HLE'!$C$490:$C$641</c:f>
              <c:numCache>
                <c:formatCode>#,##0</c:formatCode>
                <c:ptCount val="152"/>
                <c:pt idx="0">
                  <c:v>5</c:v>
                </c:pt>
                <c:pt idx="1">
                  <c:v>5</c:v>
                </c:pt>
                <c:pt idx="2">
                  <c:v>3</c:v>
                </c:pt>
                <c:pt idx="3">
                  <c:v>4</c:v>
                </c:pt>
                <c:pt idx="4">
                  <c:v>4</c:v>
                </c:pt>
                <c:pt idx="5">
                  <c:v>5</c:v>
                </c:pt>
                <c:pt idx="6">
                  <c:v>3</c:v>
                </c:pt>
                <c:pt idx="7">
                  <c:v>5</c:v>
                </c:pt>
                <c:pt idx="8">
                  <c:v>5</c:v>
                </c:pt>
                <c:pt idx="9">
                  <c:v>5</c:v>
                </c:pt>
                <c:pt idx="10">
                  <c:v>5</c:v>
                </c:pt>
                <c:pt idx="11">
                  <c:v>4</c:v>
                </c:pt>
                <c:pt idx="12">
                  <c:v>3</c:v>
                </c:pt>
                <c:pt idx="13">
                  <c:v>5</c:v>
                </c:pt>
                <c:pt idx="14">
                  <c:v>4</c:v>
                </c:pt>
                <c:pt idx="15">
                  <c:v>4</c:v>
                </c:pt>
                <c:pt idx="16">
                  <c:v>4</c:v>
                </c:pt>
                <c:pt idx="17">
                  <c:v>5</c:v>
                </c:pt>
                <c:pt idx="18">
                  <c:v>4</c:v>
                </c:pt>
                <c:pt idx="19">
                  <c:v>5</c:v>
                </c:pt>
                <c:pt idx="20">
                  <c:v>4</c:v>
                </c:pt>
                <c:pt idx="21">
                  <c:v>4</c:v>
                </c:pt>
                <c:pt idx="22">
                  <c:v>4</c:v>
                </c:pt>
                <c:pt idx="23">
                  <c:v>5</c:v>
                </c:pt>
                <c:pt idx="24">
                  <c:v>5</c:v>
                </c:pt>
                <c:pt idx="25">
                  <c:v>5</c:v>
                </c:pt>
                <c:pt idx="26">
                  <c:v>4</c:v>
                </c:pt>
                <c:pt idx="27">
                  <c:v>5</c:v>
                </c:pt>
                <c:pt idx="28">
                  <c:v>1</c:v>
                </c:pt>
                <c:pt idx="29">
                  <c:v>4</c:v>
                </c:pt>
                <c:pt idx="30">
                  <c:v>4</c:v>
                </c:pt>
                <c:pt idx="31">
                  <c:v>1</c:v>
                </c:pt>
                <c:pt idx="32">
                  <c:v>5</c:v>
                </c:pt>
                <c:pt idx="33">
                  <c:v>2</c:v>
                </c:pt>
                <c:pt idx="34">
                  <c:v>3</c:v>
                </c:pt>
                <c:pt idx="35">
                  <c:v>3</c:v>
                </c:pt>
                <c:pt idx="36">
                  <c:v>2</c:v>
                </c:pt>
                <c:pt idx="37">
                  <c:v>1</c:v>
                </c:pt>
                <c:pt idx="38">
                  <c:v>1</c:v>
                </c:pt>
                <c:pt idx="39">
                  <c:v>2</c:v>
                </c:pt>
                <c:pt idx="40">
                  <c:v>1</c:v>
                </c:pt>
                <c:pt idx="41">
                  <c:v>4</c:v>
                </c:pt>
                <c:pt idx="42">
                  <c:v>4</c:v>
                </c:pt>
                <c:pt idx="43">
                  <c:v>4</c:v>
                </c:pt>
                <c:pt idx="44">
                  <c:v>3</c:v>
                </c:pt>
                <c:pt idx="45">
                  <c:v>1</c:v>
                </c:pt>
                <c:pt idx="46">
                  <c:v>3</c:v>
                </c:pt>
                <c:pt idx="47">
                  <c:v>5</c:v>
                </c:pt>
                <c:pt idx="48">
                  <c:v>1</c:v>
                </c:pt>
                <c:pt idx="49">
                  <c:v>1</c:v>
                </c:pt>
                <c:pt idx="50">
                  <c:v>5</c:v>
                </c:pt>
                <c:pt idx="51">
                  <c:v>1</c:v>
                </c:pt>
                <c:pt idx="52">
                  <c:v>3</c:v>
                </c:pt>
                <c:pt idx="53">
                  <c:v>5</c:v>
                </c:pt>
                <c:pt idx="54">
                  <c:v>2</c:v>
                </c:pt>
                <c:pt idx="55">
                  <c:v>4</c:v>
                </c:pt>
                <c:pt idx="56">
                  <c:v>1</c:v>
                </c:pt>
                <c:pt idx="57">
                  <c:v>1</c:v>
                </c:pt>
                <c:pt idx="58">
                  <c:v>3</c:v>
                </c:pt>
                <c:pt idx="59">
                  <c:v>3</c:v>
                </c:pt>
                <c:pt idx="60">
                  <c:v>2</c:v>
                </c:pt>
                <c:pt idx="61">
                  <c:v>3</c:v>
                </c:pt>
                <c:pt idx="62">
                  <c:v>1</c:v>
                </c:pt>
                <c:pt idx="63">
                  <c:v>2</c:v>
                </c:pt>
                <c:pt idx="64">
                  <c:v>1</c:v>
                </c:pt>
                <c:pt idx="65">
                  <c:v>1</c:v>
                </c:pt>
                <c:pt idx="66">
                  <c:v>4</c:v>
                </c:pt>
                <c:pt idx="67">
                  <c:v>2</c:v>
                </c:pt>
                <c:pt idx="68">
                  <c:v>4</c:v>
                </c:pt>
                <c:pt idx="69">
                  <c:v>2</c:v>
                </c:pt>
                <c:pt idx="70">
                  <c:v>1</c:v>
                </c:pt>
                <c:pt idx="71">
                  <c:v>1</c:v>
                </c:pt>
                <c:pt idx="72">
                  <c:v>2</c:v>
                </c:pt>
                <c:pt idx="73">
                  <c:v>3</c:v>
                </c:pt>
                <c:pt idx="74">
                  <c:v>2</c:v>
                </c:pt>
                <c:pt idx="75">
                  <c:v>2</c:v>
                </c:pt>
                <c:pt idx="76">
                  <c:v>2</c:v>
                </c:pt>
                <c:pt idx="77">
                  <c:v>2</c:v>
                </c:pt>
                <c:pt idx="78">
                  <c:v>2</c:v>
                </c:pt>
                <c:pt idx="79">
                  <c:v>2</c:v>
                </c:pt>
                <c:pt idx="80">
                  <c:v>2</c:v>
                </c:pt>
                <c:pt idx="81">
                  <c:v>3</c:v>
                </c:pt>
                <c:pt idx="82">
                  <c:v>2</c:v>
                </c:pt>
                <c:pt idx="83">
                  <c:v>2</c:v>
                </c:pt>
                <c:pt idx="84">
                  <c:v>1</c:v>
                </c:pt>
                <c:pt idx="85">
                  <c:v>2</c:v>
                </c:pt>
                <c:pt idx="86">
                  <c:v>3</c:v>
                </c:pt>
                <c:pt idx="87">
                  <c:v>1</c:v>
                </c:pt>
                <c:pt idx="88">
                  <c:v>4</c:v>
                </c:pt>
                <c:pt idx="89">
                  <c:v>1</c:v>
                </c:pt>
                <c:pt idx="90">
                  <c:v>1</c:v>
                </c:pt>
                <c:pt idx="91">
                  <c:v>1</c:v>
                </c:pt>
                <c:pt idx="92">
                  <c:v>3</c:v>
                </c:pt>
                <c:pt idx="93">
                  <c:v>3</c:v>
                </c:pt>
                <c:pt idx="94">
                  <c:v>2</c:v>
                </c:pt>
                <c:pt idx="95">
                  <c:v>2</c:v>
                </c:pt>
                <c:pt idx="96">
                  <c:v>1</c:v>
                </c:pt>
                <c:pt idx="97">
                  <c:v>1</c:v>
                </c:pt>
                <c:pt idx="98">
                  <c:v>2</c:v>
                </c:pt>
                <c:pt idx="99">
                  <c:v>3</c:v>
                </c:pt>
                <c:pt idx="100">
                  <c:v>2</c:v>
                </c:pt>
                <c:pt idx="101">
                  <c:v>2</c:v>
                </c:pt>
                <c:pt idx="102">
                  <c:v>4</c:v>
                </c:pt>
                <c:pt idx="103">
                  <c:v>5</c:v>
                </c:pt>
                <c:pt idx="104">
                  <c:v>1</c:v>
                </c:pt>
                <c:pt idx="105">
                  <c:v>4</c:v>
                </c:pt>
                <c:pt idx="106">
                  <c:v>4</c:v>
                </c:pt>
                <c:pt idx="107">
                  <c:v>1</c:v>
                </c:pt>
                <c:pt idx="108">
                  <c:v>1</c:v>
                </c:pt>
                <c:pt idx="109">
                  <c:v>1</c:v>
                </c:pt>
                <c:pt idx="110">
                  <c:v>5</c:v>
                </c:pt>
                <c:pt idx="111">
                  <c:v>2</c:v>
                </c:pt>
                <c:pt idx="112">
                  <c:v>3</c:v>
                </c:pt>
                <c:pt idx="113">
                  <c:v>5</c:v>
                </c:pt>
                <c:pt idx="114">
                  <c:v>3</c:v>
                </c:pt>
                <c:pt idx="115">
                  <c:v>1</c:v>
                </c:pt>
                <c:pt idx="116">
                  <c:v>5</c:v>
                </c:pt>
                <c:pt idx="117">
                  <c:v>1</c:v>
                </c:pt>
                <c:pt idx="118">
                  <c:v>4</c:v>
                </c:pt>
                <c:pt idx="119">
                  <c:v>3</c:v>
                </c:pt>
                <c:pt idx="120">
                  <c:v>4</c:v>
                </c:pt>
                <c:pt idx="121">
                  <c:v>1</c:v>
                </c:pt>
                <c:pt idx="122">
                  <c:v>5</c:v>
                </c:pt>
                <c:pt idx="123">
                  <c:v>3</c:v>
                </c:pt>
                <c:pt idx="124">
                  <c:v>5</c:v>
                </c:pt>
                <c:pt idx="125">
                  <c:v>5</c:v>
                </c:pt>
                <c:pt idx="126">
                  <c:v>3</c:v>
                </c:pt>
                <c:pt idx="127">
                  <c:v>4</c:v>
                </c:pt>
                <c:pt idx="128">
                  <c:v>2</c:v>
                </c:pt>
                <c:pt idx="129">
                  <c:v>2</c:v>
                </c:pt>
                <c:pt idx="130">
                  <c:v>3</c:v>
                </c:pt>
                <c:pt idx="131">
                  <c:v>4</c:v>
                </c:pt>
                <c:pt idx="132">
                  <c:v>4</c:v>
                </c:pt>
                <c:pt idx="133">
                  <c:v>5</c:v>
                </c:pt>
                <c:pt idx="134">
                  <c:v>2</c:v>
                </c:pt>
                <c:pt idx="135">
                  <c:v>2</c:v>
                </c:pt>
                <c:pt idx="136">
                  <c:v>4</c:v>
                </c:pt>
                <c:pt idx="137">
                  <c:v>5</c:v>
                </c:pt>
                <c:pt idx="138">
                  <c:v>3</c:v>
                </c:pt>
                <c:pt idx="139">
                  <c:v>4</c:v>
                </c:pt>
                <c:pt idx="140">
                  <c:v>3</c:v>
                </c:pt>
                <c:pt idx="141">
                  <c:v>5</c:v>
                </c:pt>
                <c:pt idx="142">
                  <c:v>5</c:v>
                </c:pt>
                <c:pt idx="143">
                  <c:v>3</c:v>
                </c:pt>
                <c:pt idx="144">
                  <c:v>3</c:v>
                </c:pt>
                <c:pt idx="145">
                  <c:v>5</c:v>
                </c:pt>
                <c:pt idx="146">
                  <c:v>5</c:v>
                </c:pt>
                <c:pt idx="147">
                  <c:v>4</c:v>
                </c:pt>
                <c:pt idx="148">
                  <c:v>2</c:v>
                </c:pt>
                <c:pt idx="149">
                  <c:v>3</c:v>
                </c:pt>
                <c:pt idx="150">
                  <c:v>3</c:v>
                </c:pt>
                <c:pt idx="151">
                  <c:v>3</c:v>
                </c:pt>
              </c:numCache>
            </c:numRef>
          </c:xVal>
          <c:yVal>
            <c:numRef>
              <c:f>'[SUMMARY - Marmot Indicators for IHE - 7.08.14.xlsx]Graph HLE'!$E$490:$E$641</c:f>
              <c:numCache>
                <c:formatCode>#,##0.0</c:formatCode>
                <c:ptCount val="152"/>
                <c:pt idx="0">
                  <c:v>69.763580000000005</c:v>
                </c:pt>
                <c:pt idx="1">
                  <c:v>64.998430000000013</c:v>
                </c:pt>
                <c:pt idx="2">
                  <c:v>61.880229999999997</c:v>
                </c:pt>
                <c:pt idx="3">
                  <c:v>64.333410000000001</c:v>
                </c:pt>
                <c:pt idx="4">
                  <c:v>65.817359999999994</c:v>
                </c:pt>
                <c:pt idx="5">
                  <c:v>67.027209999999997</c:v>
                </c:pt>
                <c:pt idx="6">
                  <c:v>63.118679999999998</c:v>
                </c:pt>
                <c:pt idx="7">
                  <c:v>64.862339999999989</c:v>
                </c:pt>
                <c:pt idx="8">
                  <c:v>64.866779999999977</c:v>
                </c:pt>
                <c:pt idx="9">
                  <c:v>66.649879999999982</c:v>
                </c:pt>
                <c:pt idx="10">
                  <c:v>65.525889999999976</c:v>
                </c:pt>
                <c:pt idx="11">
                  <c:v>63.465029999999999</c:v>
                </c:pt>
                <c:pt idx="12">
                  <c:v>62.69999</c:v>
                </c:pt>
                <c:pt idx="13">
                  <c:v>64.933239999999998</c:v>
                </c:pt>
                <c:pt idx="14">
                  <c:v>64.594309999999993</c:v>
                </c:pt>
                <c:pt idx="15">
                  <c:v>64.036720000000003</c:v>
                </c:pt>
                <c:pt idx="16">
                  <c:v>65.038200000000003</c:v>
                </c:pt>
                <c:pt idx="17">
                  <c:v>65.168309999999977</c:v>
                </c:pt>
                <c:pt idx="18">
                  <c:v>61.093320000000013</c:v>
                </c:pt>
                <c:pt idx="19">
                  <c:v>66.262180000000001</c:v>
                </c:pt>
                <c:pt idx="20">
                  <c:v>65.922929999999994</c:v>
                </c:pt>
                <c:pt idx="21">
                  <c:v>64.457480000000004</c:v>
                </c:pt>
                <c:pt idx="22">
                  <c:v>66.057770000000005</c:v>
                </c:pt>
                <c:pt idx="23">
                  <c:v>69.114310000000003</c:v>
                </c:pt>
                <c:pt idx="24">
                  <c:v>65.191010000000006</c:v>
                </c:pt>
                <c:pt idx="25">
                  <c:v>66.773339999999976</c:v>
                </c:pt>
                <c:pt idx="26">
                  <c:v>65.35351</c:v>
                </c:pt>
                <c:pt idx="28">
                  <c:v>59.426960000000001</c:v>
                </c:pt>
                <c:pt idx="29">
                  <c:v>68.933760000000007</c:v>
                </c:pt>
                <c:pt idx="30">
                  <c:v>65.734480000000005</c:v>
                </c:pt>
                <c:pt idx="31">
                  <c:v>63.15213</c:v>
                </c:pt>
                <c:pt idx="32">
                  <c:v>67.399450000000002</c:v>
                </c:pt>
                <c:pt idx="33">
                  <c:v>62.846919999999997</c:v>
                </c:pt>
                <c:pt idx="34">
                  <c:v>63.19473</c:v>
                </c:pt>
                <c:pt idx="35">
                  <c:v>62.628140000000002</c:v>
                </c:pt>
                <c:pt idx="36">
                  <c:v>64.420249999999996</c:v>
                </c:pt>
                <c:pt idx="37">
                  <c:v>62.10765</c:v>
                </c:pt>
                <c:pt idx="38">
                  <c:v>58.927889999999998</c:v>
                </c:pt>
                <c:pt idx="39">
                  <c:v>60.91836</c:v>
                </c:pt>
                <c:pt idx="40">
                  <c:v>59.197769999999998</c:v>
                </c:pt>
                <c:pt idx="41">
                  <c:v>63.607700000000001</c:v>
                </c:pt>
                <c:pt idx="42">
                  <c:v>64.533670000000001</c:v>
                </c:pt>
                <c:pt idx="43">
                  <c:v>64.145529999999994</c:v>
                </c:pt>
                <c:pt idx="44">
                  <c:v>61.344900000000003</c:v>
                </c:pt>
                <c:pt idx="45">
                  <c:v>55.458950000000002</c:v>
                </c:pt>
                <c:pt idx="46">
                  <c:v>66.745099999999994</c:v>
                </c:pt>
                <c:pt idx="47">
                  <c:v>64.588539999999981</c:v>
                </c:pt>
                <c:pt idx="48">
                  <c:v>63.147180000000013</c:v>
                </c:pt>
                <c:pt idx="49">
                  <c:v>62.496949999999998</c:v>
                </c:pt>
                <c:pt idx="50">
                  <c:v>62.284560000000013</c:v>
                </c:pt>
                <c:pt idx="51">
                  <c:v>58.812069999999999</c:v>
                </c:pt>
                <c:pt idx="52">
                  <c:v>66.001470000000012</c:v>
                </c:pt>
                <c:pt idx="53">
                  <c:v>70.037589999999994</c:v>
                </c:pt>
                <c:pt idx="54">
                  <c:v>60.342820000000003</c:v>
                </c:pt>
                <c:pt idx="55">
                  <c:v>65.092140000000001</c:v>
                </c:pt>
                <c:pt idx="56">
                  <c:v>52.548650000000002</c:v>
                </c:pt>
                <c:pt idx="57">
                  <c:v>62.747280000000003</c:v>
                </c:pt>
                <c:pt idx="58">
                  <c:v>62.773180000000011</c:v>
                </c:pt>
                <c:pt idx="59">
                  <c:v>67.183509999999998</c:v>
                </c:pt>
                <c:pt idx="60">
                  <c:v>60.19267</c:v>
                </c:pt>
                <c:pt idx="61">
                  <c:v>61.164929999999998</c:v>
                </c:pt>
                <c:pt idx="62">
                  <c:v>55.866040000000012</c:v>
                </c:pt>
                <c:pt idx="63">
                  <c:v>62.16601</c:v>
                </c:pt>
                <c:pt idx="64">
                  <c:v>59.6126</c:v>
                </c:pt>
                <c:pt idx="65">
                  <c:v>57.429099999999998</c:v>
                </c:pt>
                <c:pt idx="66">
                  <c:v>67.044479999999993</c:v>
                </c:pt>
                <c:pt idx="67">
                  <c:v>57.409100000000002</c:v>
                </c:pt>
                <c:pt idx="68">
                  <c:v>64.529679999999999</c:v>
                </c:pt>
                <c:pt idx="69">
                  <c:v>59.1584</c:v>
                </c:pt>
                <c:pt idx="70">
                  <c:v>56.871849999999981</c:v>
                </c:pt>
                <c:pt idx="71">
                  <c:v>59.158120000000011</c:v>
                </c:pt>
                <c:pt idx="72">
                  <c:v>61.523789999999998</c:v>
                </c:pt>
                <c:pt idx="73">
                  <c:v>62.474359999999997</c:v>
                </c:pt>
                <c:pt idx="74">
                  <c:v>60.753320000000002</c:v>
                </c:pt>
                <c:pt idx="75">
                  <c:v>57.222000000000001</c:v>
                </c:pt>
                <c:pt idx="76">
                  <c:v>57.851059999999997</c:v>
                </c:pt>
                <c:pt idx="77">
                  <c:v>58.480720000000012</c:v>
                </c:pt>
                <c:pt idx="78">
                  <c:v>60.581519999999998</c:v>
                </c:pt>
                <c:pt idx="79">
                  <c:v>58.116160000000001</c:v>
                </c:pt>
                <c:pt idx="80">
                  <c:v>59.807209999999998</c:v>
                </c:pt>
                <c:pt idx="81">
                  <c:v>59.820980000000013</c:v>
                </c:pt>
                <c:pt idx="82">
                  <c:v>57.847149999999999</c:v>
                </c:pt>
                <c:pt idx="83">
                  <c:v>57.933320000000002</c:v>
                </c:pt>
                <c:pt idx="84">
                  <c:v>58.63147</c:v>
                </c:pt>
                <c:pt idx="85">
                  <c:v>60.431170000000002</c:v>
                </c:pt>
                <c:pt idx="86">
                  <c:v>62.785350000000001</c:v>
                </c:pt>
                <c:pt idx="87">
                  <c:v>58.282429999999998</c:v>
                </c:pt>
                <c:pt idx="88">
                  <c:v>65.142769999999999</c:v>
                </c:pt>
                <c:pt idx="89">
                  <c:v>60.01587</c:v>
                </c:pt>
                <c:pt idx="90">
                  <c:v>58.31738</c:v>
                </c:pt>
                <c:pt idx="91">
                  <c:v>61.734169999999999</c:v>
                </c:pt>
                <c:pt idx="92">
                  <c:v>60.556820000000002</c:v>
                </c:pt>
                <c:pt idx="93">
                  <c:v>60.992640000000002</c:v>
                </c:pt>
                <c:pt idx="94">
                  <c:v>60.83972</c:v>
                </c:pt>
                <c:pt idx="95">
                  <c:v>59.050049999999999</c:v>
                </c:pt>
                <c:pt idx="96">
                  <c:v>56.938160000000003</c:v>
                </c:pt>
                <c:pt idx="97">
                  <c:v>57.671000000000006</c:v>
                </c:pt>
                <c:pt idx="98">
                  <c:v>59.069740000000003</c:v>
                </c:pt>
                <c:pt idx="99">
                  <c:v>59.990470000000002</c:v>
                </c:pt>
                <c:pt idx="100">
                  <c:v>63.976170000000003</c:v>
                </c:pt>
                <c:pt idx="101">
                  <c:v>58.723880000000001</c:v>
                </c:pt>
                <c:pt idx="102">
                  <c:v>62.699190000000002</c:v>
                </c:pt>
                <c:pt idx="103">
                  <c:v>65.291079999999994</c:v>
                </c:pt>
                <c:pt idx="104">
                  <c:v>59.226660000000003</c:v>
                </c:pt>
                <c:pt idx="105">
                  <c:v>60.409700000000001</c:v>
                </c:pt>
                <c:pt idx="106">
                  <c:v>65.751729999999995</c:v>
                </c:pt>
                <c:pt idx="107">
                  <c:v>56.310020000000002</c:v>
                </c:pt>
                <c:pt idx="108">
                  <c:v>54.475949999999997</c:v>
                </c:pt>
                <c:pt idx="109">
                  <c:v>57.864899999999999</c:v>
                </c:pt>
                <c:pt idx="110">
                  <c:v>64.875369999999961</c:v>
                </c:pt>
                <c:pt idx="111">
                  <c:v>61.784979999999997</c:v>
                </c:pt>
                <c:pt idx="112">
                  <c:v>62.240130000000001</c:v>
                </c:pt>
                <c:pt idx="113">
                  <c:v>63.907679999999999</c:v>
                </c:pt>
                <c:pt idx="114">
                  <c:v>62.109960000000001</c:v>
                </c:pt>
                <c:pt idx="115">
                  <c:v>57.41104</c:v>
                </c:pt>
                <c:pt idx="116">
                  <c:v>65.808489999999978</c:v>
                </c:pt>
                <c:pt idx="117">
                  <c:v>58.661709999999999</c:v>
                </c:pt>
                <c:pt idx="118">
                  <c:v>66.929119999999998</c:v>
                </c:pt>
                <c:pt idx="119">
                  <c:v>59.983370000000001</c:v>
                </c:pt>
                <c:pt idx="120">
                  <c:v>65.287000000000006</c:v>
                </c:pt>
                <c:pt idx="121">
                  <c:v>59.960909999999998</c:v>
                </c:pt>
                <c:pt idx="122">
                  <c:v>65.039540000000002</c:v>
                </c:pt>
                <c:pt idx="123">
                  <c:v>62.621980000000001</c:v>
                </c:pt>
                <c:pt idx="124">
                  <c:v>65.580870000000004</c:v>
                </c:pt>
                <c:pt idx="125">
                  <c:v>67.721310000000003</c:v>
                </c:pt>
                <c:pt idx="126">
                  <c:v>63.693489999999997</c:v>
                </c:pt>
                <c:pt idx="128">
                  <c:v>60.520829999999997</c:v>
                </c:pt>
                <c:pt idx="129">
                  <c:v>64.138000000000005</c:v>
                </c:pt>
                <c:pt idx="130">
                  <c:v>63.671940000000014</c:v>
                </c:pt>
                <c:pt idx="131">
                  <c:v>65.414930000000027</c:v>
                </c:pt>
                <c:pt idx="132">
                  <c:v>63.971539999999997</c:v>
                </c:pt>
                <c:pt idx="133">
                  <c:v>67.332799999999978</c:v>
                </c:pt>
                <c:pt idx="134">
                  <c:v>59.90193</c:v>
                </c:pt>
                <c:pt idx="135">
                  <c:v>59.91292</c:v>
                </c:pt>
                <c:pt idx="136">
                  <c:v>67.911829999999995</c:v>
                </c:pt>
                <c:pt idx="137">
                  <c:v>66.506309999999999</c:v>
                </c:pt>
                <c:pt idx="138">
                  <c:v>64.117700000000013</c:v>
                </c:pt>
                <c:pt idx="139">
                  <c:v>64.32029</c:v>
                </c:pt>
                <c:pt idx="140">
                  <c:v>62.047879999999999</c:v>
                </c:pt>
                <c:pt idx="141">
                  <c:v>67.038579999999982</c:v>
                </c:pt>
                <c:pt idx="142">
                  <c:v>67.496520000000004</c:v>
                </c:pt>
                <c:pt idx="143">
                  <c:v>64.993279999999999</c:v>
                </c:pt>
                <c:pt idx="144">
                  <c:v>60.964419999999997</c:v>
                </c:pt>
                <c:pt idx="145">
                  <c:v>68.436610000000002</c:v>
                </c:pt>
                <c:pt idx="146">
                  <c:v>69.236599999999996</c:v>
                </c:pt>
                <c:pt idx="147">
                  <c:v>62.476880000000001</c:v>
                </c:pt>
                <c:pt idx="148">
                  <c:v>63.596120000000013</c:v>
                </c:pt>
                <c:pt idx="149">
                  <c:v>63.047069999999998</c:v>
                </c:pt>
                <c:pt idx="150">
                  <c:v>61.273710000000001</c:v>
                </c:pt>
                <c:pt idx="151">
                  <c:v>62.884909999999998</c:v>
                </c:pt>
              </c:numCache>
            </c:numRef>
          </c:yVal>
          <c:smooth val="0"/>
        </c:ser>
        <c:dLbls>
          <c:showLegendKey val="0"/>
          <c:showVal val="0"/>
          <c:showCatName val="0"/>
          <c:showSerName val="0"/>
          <c:showPercent val="0"/>
          <c:showBubbleSize val="0"/>
        </c:dLbls>
        <c:axId val="122818944"/>
        <c:axId val="122820480"/>
      </c:scatterChart>
      <c:valAx>
        <c:axId val="122818944"/>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820480"/>
        <c:crosses val="autoZero"/>
        <c:crossBetween val="midCat"/>
      </c:valAx>
      <c:valAx>
        <c:axId val="122820480"/>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818944"/>
        <c:crosses val="autoZero"/>
        <c:crossBetween val="midCat"/>
      </c:valAx>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School Readiness: the percentage of children achieving a good level of development at the end of reception 2012/13</a:t>
            </a:r>
          </a:p>
        </c:rich>
      </c:tx>
      <c:layout>
        <c:manualLayout>
          <c:xMode val="edge"/>
          <c:yMode val="edge"/>
          <c:x val="0.12367369421422644"/>
          <c:y val="1.1110236220472438E-3"/>
        </c:manualLayout>
      </c:layout>
      <c:overlay val="1"/>
    </c:title>
    <c:autoTitleDeleted val="0"/>
    <c:plotArea>
      <c:layout>
        <c:manualLayout>
          <c:layoutTarget val="inner"/>
          <c:xMode val="edge"/>
          <c:yMode val="edge"/>
          <c:x val="0.14009504772632733"/>
          <c:y val="0.18313873951152987"/>
          <c:w val="0.58167220682267451"/>
          <c:h val="0.65361962411782804"/>
        </c:manualLayout>
      </c:layout>
      <c:scatterChart>
        <c:scatterStyle val="lineMarker"/>
        <c:varyColors val="0"/>
        <c:ser>
          <c:idx val="0"/>
          <c:order val="0"/>
          <c:tx>
            <c:v>England all</c:v>
          </c:tx>
          <c:spPr>
            <a:ln w="28575">
              <a:noFill/>
            </a:ln>
          </c:spPr>
          <c:trendline>
            <c:trendlineType val="linear"/>
            <c:dispRSqr val="0"/>
            <c:dispEq val="0"/>
          </c:trendline>
          <c:xVal>
            <c:numRef>
              <c:f>Sheet2!$D$10:$D$161</c:f>
              <c:numCache>
                <c:formatCode>#,##0</c:formatCode>
                <c:ptCount val="152"/>
                <c:pt idx="0">
                  <c:v>1</c:v>
                </c:pt>
                <c:pt idx="1">
                  <c:v>4</c:v>
                </c:pt>
                <c:pt idx="2">
                  <c:v>2</c:v>
                </c:pt>
                <c:pt idx="3">
                  <c:v>5</c:v>
                </c:pt>
                <c:pt idx="4">
                  <c:v>4</c:v>
                </c:pt>
                <c:pt idx="5">
                  <c:v>4</c:v>
                </c:pt>
                <c:pt idx="6">
                  <c:v>1</c:v>
                </c:pt>
                <c:pt idx="7">
                  <c:v>1</c:v>
                </c:pt>
                <c:pt idx="8">
                  <c:v>1</c:v>
                </c:pt>
                <c:pt idx="9">
                  <c:v>2</c:v>
                </c:pt>
                <c:pt idx="10">
                  <c:v>3</c:v>
                </c:pt>
                <c:pt idx="11">
                  <c:v>5</c:v>
                </c:pt>
                <c:pt idx="12">
                  <c:v>1</c:v>
                </c:pt>
                <c:pt idx="13">
                  <c:v>1</c:v>
                </c:pt>
                <c:pt idx="14">
                  <c:v>2</c:v>
                </c:pt>
                <c:pt idx="15">
                  <c:v>3</c:v>
                </c:pt>
                <c:pt idx="16">
                  <c:v>5</c:v>
                </c:pt>
                <c:pt idx="17">
                  <c:v>5</c:v>
                </c:pt>
                <c:pt idx="18">
                  <c:v>3</c:v>
                </c:pt>
                <c:pt idx="19">
                  <c:v>3</c:v>
                </c:pt>
                <c:pt idx="20">
                  <c:v>5</c:v>
                </c:pt>
                <c:pt idx="21">
                  <c:v>2</c:v>
                </c:pt>
                <c:pt idx="22">
                  <c:v>5</c:v>
                </c:pt>
                <c:pt idx="23">
                  <c:v>5</c:v>
                </c:pt>
                <c:pt idx="24">
                  <c:v>4</c:v>
                </c:pt>
                <c:pt idx="25">
                  <c:v>5</c:v>
                </c:pt>
                <c:pt idx="26">
                  <c:v>3</c:v>
                </c:pt>
                <c:pt idx="27">
                  <c:v>2</c:v>
                </c:pt>
                <c:pt idx="28">
                  <c:v>2</c:v>
                </c:pt>
                <c:pt idx="29">
                  <c:v>3</c:v>
                </c:pt>
                <c:pt idx="30">
                  <c:v>3</c:v>
                </c:pt>
                <c:pt idx="31">
                  <c:v>2</c:v>
                </c:pt>
                <c:pt idx="32">
                  <c:v>3</c:v>
                </c:pt>
                <c:pt idx="33">
                  <c:v>4</c:v>
                </c:pt>
                <c:pt idx="34">
                  <c:v>4</c:v>
                </c:pt>
                <c:pt idx="35">
                  <c:v>2</c:v>
                </c:pt>
                <c:pt idx="36">
                  <c:v>5</c:v>
                </c:pt>
                <c:pt idx="37">
                  <c:v>3</c:v>
                </c:pt>
                <c:pt idx="38">
                  <c:v>3</c:v>
                </c:pt>
                <c:pt idx="39">
                  <c:v>5</c:v>
                </c:pt>
                <c:pt idx="40">
                  <c:v>3</c:v>
                </c:pt>
                <c:pt idx="41">
                  <c:v>2</c:v>
                </c:pt>
                <c:pt idx="42">
                  <c:v>5</c:v>
                </c:pt>
                <c:pt idx="43">
                  <c:v>2</c:v>
                </c:pt>
                <c:pt idx="44">
                  <c:v>5</c:v>
                </c:pt>
                <c:pt idx="45">
                  <c:v>1</c:v>
                </c:pt>
                <c:pt idx="46">
                  <c:v>1</c:v>
                </c:pt>
                <c:pt idx="47">
                  <c:v>1</c:v>
                </c:pt>
                <c:pt idx="48">
                  <c:v>2</c:v>
                </c:pt>
                <c:pt idx="49">
                  <c:v>5</c:v>
                </c:pt>
                <c:pt idx="50">
                  <c:v>1</c:v>
                </c:pt>
                <c:pt idx="51">
                  <c:v>4</c:v>
                </c:pt>
                <c:pt idx="52">
                  <c:v>1</c:v>
                </c:pt>
                <c:pt idx="53">
                  <c:v>4</c:v>
                </c:pt>
                <c:pt idx="54">
                  <c:v>4</c:v>
                </c:pt>
                <c:pt idx="55">
                  <c:v>5</c:v>
                </c:pt>
                <c:pt idx="56">
                  <c:v>4</c:v>
                </c:pt>
                <c:pt idx="57">
                  <c:v>3</c:v>
                </c:pt>
                <c:pt idx="58">
                  <c:v>3</c:v>
                </c:pt>
                <c:pt idx="59">
                  <c:v>4</c:v>
                </c:pt>
                <c:pt idx="60">
                  <c:v>1</c:v>
                </c:pt>
                <c:pt idx="61">
                  <c:v>3</c:v>
                </c:pt>
                <c:pt idx="62">
                  <c:v>4</c:v>
                </c:pt>
                <c:pt idx="63">
                  <c:v>1</c:v>
                </c:pt>
                <c:pt idx="64">
                  <c:v>5</c:v>
                </c:pt>
                <c:pt idx="65">
                  <c:v>3</c:v>
                </c:pt>
                <c:pt idx="66">
                  <c:v>1</c:v>
                </c:pt>
                <c:pt idx="67">
                  <c:v>1</c:v>
                </c:pt>
                <c:pt idx="68">
                  <c:v>3</c:v>
                </c:pt>
                <c:pt idx="69">
                  <c:v>2</c:v>
                </c:pt>
                <c:pt idx="70">
                  <c:v>1</c:v>
                </c:pt>
                <c:pt idx="71">
                  <c:v>5</c:v>
                </c:pt>
                <c:pt idx="72">
                  <c:v>1</c:v>
                </c:pt>
                <c:pt idx="73">
                  <c:v>4</c:v>
                </c:pt>
                <c:pt idx="74">
                  <c:v>1</c:v>
                </c:pt>
                <c:pt idx="75">
                  <c:v>2</c:v>
                </c:pt>
                <c:pt idx="76">
                  <c:v>1</c:v>
                </c:pt>
                <c:pt idx="77">
                  <c:v>3</c:v>
                </c:pt>
                <c:pt idx="78">
                  <c:v>5</c:v>
                </c:pt>
                <c:pt idx="79">
                  <c:v>1</c:v>
                </c:pt>
                <c:pt idx="80">
                  <c:v>4</c:v>
                </c:pt>
                <c:pt idx="81">
                  <c:v>2</c:v>
                </c:pt>
                <c:pt idx="82">
                  <c:v>1</c:v>
                </c:pt>
                <c:pt idx="83">
                  <c:v>4</c:v>
                </c:pt>
                <c:pt idx="84">
                  <c:v>2</c:v>
                </c:pt>
                <c:pt idx="85">
                  <c:v>3</c:v>
                </c:pt>
                <c:pt idx="86">
                  <c:v>5</c:v>
                </c:pt>
                <c:pt idx="87">
                  <c:v>3</c:v>
                </c:pt>
                <c:pt idx="88">
                  <c:v>5</c:v>
                </c:pt>
                <c:pt idx="89">
                  <c:v>4</c:v>
                </c:pt>
                <c:pt idx="90">
                  <c:v>4</c:v>
                </c:pt>
                <c:pt idx="91">
                  <c:v>1</c:v>
                </c:pt>
                <c:pt idx="92">
                  <c:v>4</c:v>
                </c:pt>
                <c:pt idx="93">
                  <c:v>2</c:v>
                </c:pt>
                <c:pt idx="94">
                  <c:v>5</c:v>
                </c:pt>
                <c:pt idx="95">
                  <c:v>2</c:v>
                </c:pt>
                <c:pt idx="96">
                  <c:v>2</c:v>
                </c:pt>
                <c:pt idx="97">
                  <c:v>4</c:v>
                </c:pt>
                <c:pt idx="98">
                  <c:v>3</c:v>
                </c:pt>
                <c:pt idx="99">
                  <c:v>3</c:v>
                </c:pt>
                <c:pt idx="100">
                  <c:v>3</c:v>
                </c:pt>
                <c:pt idx="101">
                  <c:v>2</c:v>
                </c:pt>
                <c:pt idx="102">
                  <c:v>5</c:v>
                </c:pt>
                <c:pt idx="103">
                  <c:v>1</c:v>
                </c:pt>
                <c:pt idx="104">
                  <c:v>2</c:v>
                </c:pt>
                <c:pt idx="105">
                  <c:v>5</c:v>
                </c:pt>
                <c:pt idx="106">
                  <c:v>1</c:v>
                </c:pt>
                <c:pt idx="107">
                  <c:v>1</c:v>
                </c:pt>
                <c:pt idx="108">
                  <c:v>3</c:v>
                </c:pt>
                <c:pt idx="109">
                  <c:v>2</c:v>
                </c:pt>
                <c:pt idx="110">
                  <c:v>4</c:v>
                </c:pt>
                <c:pt idx="111">
                  <c:v>3</c:v>
                </c:pt>
                <c:pt idx="112">
                  <c:v>4</c:v>
                </c:pt>
                <c:pt idx="113">
                  <c:v>4</c:v>
                </c:pt>
                <c:pt idx="114">
                  <c:v>5</c:v>
                </c:pt>
                <c:pt idx="115">
                  <c:v>2</c:v>
                </c:pt>
                <c:pt idx="116">
                  <c:v>3</c:v>
                </c:pt>
                <c:pt idx="117">
                  <c:v>3</c:v>
                </c:pt>
                <c:pt idx="118">
                  <c:v>2</c:v>
                </c:pt>
                <c:pt idx="119">
                  <c:v>2</c:v>
                </c:pt>
                <c:pt idx="120">
                  <c:v>4</c:v>
                </c:pt>
                <c:pt idx="121">
                  <c:v>4</c:v>
                </c:pt>
                <c:pt idx="122">
                  <c:v>3</c:v>
                </c:pt>
                <c:pt idx="123">
                  <c:v>1</c:v>
                </c:pt>
                <c:pt idx="124">
                  <c:v>4</c:v>
                </c:pt>
                <c:pt idx="125">
                  <c:v>2</c:v>
                </c:pt>
                <c:pt idx="126">
                  <c:v>5</c:v>
                </c:pt>
                <c:pt idx="127">
                  <c:v>4</c:v>
                </c:pt>
                <c:pt idx="128">
                  <c:v>4</c:v>
                </c:pt>
                <c:pt idx="129">
                  <c:v>2</c:v>
                </c:pt>
                <c:pt idx="130">
                  <c:v>3</c:v>
                </c:pt>
                <c:pt idx="131">
                  <c:v>4</c:v>
                </c:pt>
                <c:pt idx="132">
                  <c:v>2</c:v>
                </c:pt>
                <c:pt idx="133">
                  <c:v>1</c:v>
                </c:pt>
                <c:pt idx="134">
                  <c:v>4</c:v>
                </c:pt>
                <c:pt idx="135">
                  <c:v>2</c:v>
                </c:pt>
                <c:pt idx="136">
                  <c:v>1</c:v>
                </c:pt>
                <c:pt idx="137">
                  <c:v>1</c:v>
                </c:pt>
                <c:pt idx="138">
                  <c:v>3</c:v>
                </c:pt>
                <c:pt idx="139">
                  <c:v>4</c:v>
                </c:pt>
                <c:pt idx="140">
                  <c:v>5</c:v>
                </c:pt>
                <c:pt idx="141">
                  <c:v>5</c:v>
                </c:pt>
                <c:pt idx="142">
                  <c:v>5</c:v>
                </c:pt>
                <c:pt idx="143">
                  <c:v>3</c:v>
                </c:pt>
                <c:pt idx="144">
                  <c:v>2</c:v>
                </c:pt>
                <c:pt idx="145">
                  <c:v>5</c:v>
                </c:pt>
                <c:pt idx="146">
                  <c:v>5</c:v>
                </c:pt>
                <c:pt idx="147">
                  <c:v>2</c:v>
                </c:pt>
                <c:pt idx="148">
                  <c:v>5</c:v>
                </c:pt>
                <c:pt idx="149">
                  <c:v>1</c:v>
                </c:pt>
                <c:pt idx="150">
                  <c:v>4</c:v>
                </c:pt>
                <c:pt idx="151">
                  <c:v>5</c:v>
                </c:pt>
              </c:numCache>
            </c:numRef>
          </c:xVal>
          <c:yVal>
            <c:numRef>
              <c:f>Sheet2!$E$10:$E$161</c:f>
              <c:numCache>
                <c:formatCode>General</c:formatCode>
                <c:ptCount val="152"/>
                <c:pt idx="0">
                  <c:v>45.686274509803923</c:v>
                </c:pt>
                <c:pt idx="1">
                  <c:v>59.560489352061616</c:v>
                </c:pt>
                <c:pt idx="2">
                  <c:v>50.163576881134134</c:v>
                </c:pt>
                <c:pt idx="3">
                  <c:v>50.713501646542255</c:v>
                </c:pt>
                <c:pt idx="4">
                  <c:v>47.846441947565545</c:v>
                </c:pt>
                <c:pt idx="5">
                  <c:v>64.097180563887221</c:v>
                </c:pt>
                <c:pt idx="6">
                  <c:v>49.562663602119642</c:v>
                </c:pt>
                <c:pt idx="7">
                  <c:v>39.829706717123933</c:v>
                </c:pt>
                <c:pt idx="8">
                  <c:v>51.65680473372781</c:v>
                </c:pt>
                <c:pt idx="9">
                  <c:v>47.620306716023272</c:v>
                </c:pt>
                <c:pt idx="10">
                  <c:v>57.496054708048391</c:v>
                </c:pt>
                <c:pt idx="11">
                  <c:v>57.786613651424787</c:v>
                </c:pt>
                <c:pt idx="12">
                  <c:v>48.762219118953915</c:v>
                </c:pt>
                <c:pt idx="13">
                  <c:v>55.627761892383674</c:v>
                </c:pt>
                <c:pt idx="14">
                  <c:v>44.763221569305216</c:v>
                </c:pt>
                <c:pt idx="15">
                  <c:v>49.515316013958902</c:v>
                </c:pt>
                <c:pt idx="16">
                  <c:v>60.967098703888333</c:v>
                </c:pt>
                <c:pt idx="17">
                  <c:v>54.864000000000004</c:v>
                </c:pt>
                <c:pt idx="18">
                  <c:v>51.19047619047619</c:v>
                </c:pt>
                <c:pt idx="19">
                  <c:v>45.165997811017874</c:v>
                </c:pt>
                <c:pt idx="20">
                  <c:v>50.751088024708693</c:v>
                </c:pt>
                <c:pt idx="21">
                  <c:v>47.062179121505984</c:v>
                </c:pt>
                <c:pt idx="22">
                  <c:v>49.123814995690893</c:v>
                </c:pt>
                <c:pt idx="23">
                  <c:v>56.330014224751068</c:v>
                </c:pt>
                <c:pt idx="24">
                  <c:v>52.354000514535635</c:v>
                </c:pt>
                <c:pt idx="25">
                  <c:v>63.636363636363633</c:v>
                </c:pt>
                <c:pt idx="26">
                  <c:v>49.428415895481763</c:v>
                </c:pt>
                <c:pt idx="27">
                  <c:v>41.693065821893697</c:v>
                </c:pt>
                <c:pt idx="28">
                  <c:v>55.395518975765889</c:v>
                </c:pt>
                <c:pt idx="29">
                  <c:v>46.016792955150521</c:v>
                </c:pt>
                <c:pt idx="30">
                  <c:v>49.69649500685334</c:v>
                </c:pt>
                <c:pt idx="31">
                  <c:v>49.441786283891545</c:v>
                </c:pt>
                <c:pt idx="32">
                  <c:v>40.910461260174856</c:v>
                </c:pt>
                <c:pt idx="33">
                  <c:v>49.596681262963813</c:v>
                </c:pt>
                <c:pt idx="34">
                  <c:v>63.813593270129523</c:v>
                </c:pt>
                <c:pt idx="35">
                  <c:v>43.28</c:v>
                </c:pt>
                <c:pt idx="36">
                  <c:v>60.895228726020655</c:v>
                </c:pt>
                <c:pt idx="37">
                  <c:v>51.127022010076907</c:v>
                </c:pt>
                <c:pt idx="38">
                  <c:v>56.315007429420504</c:v>
                </c:pt>
                <c:pt idx="39">
                  <c:v>55.174353205849272</c:v>
                </c:pt>
                <c:pt idx="40">
                  <c:v>43.643054277828888</c:v>
                </c:pt>
                <c:pt idx="41">
                  <c:v>48.871069845959063</c:v>
                </c:pt>
                <c:pt idx="42">
                  <c:v>52.519732847601695</c:v>
                </c:pt>
                <c:pt idx="43">
                  <c:v>34.336782690498588</c:v>
                </c:pt>
                <c:pt idx="44">
                  <c:v>52.002945508100154</c:v>
                </c:pt>
                <c:pt idx="45">
                  <c:v>69.018836097835262</c:v>
                </c:pt>
                <c:pt idx="46">
                  <c:v>56.871105280419812</c:v>
                </c:pt>
                <c:pt idx="47">
                  <c:v>37.03233988585923</c:v>
                </c:pt>
                <c:pt idx="48">
                  <c:v>52.574698029243486</c:v>
                </c:pt>
                <c:pt idx="49">
                  <c:v>58.926201221130867</c:v>
                </c:pt>
                <c:pt idx="50">
                  <c:v>50.398040416411519</c:v>
                </c:pt>
                <c:pt idx="51">
                  <c:v>44.727150987612987</c:v>
                </c:pt>
                <c:pt idx="52">
                  <c:v>47.532467532467528</c:v>
                </c:pt>
                <c:pt idx="53">
                  <c:v>58.571909733917153</c:v>
                </c:pt>
                <c:pt idx="54">
                  <c:v>54.959785522788209</c:v>
                </c:pt>
                <c:pt idx="55">
                  <c:v>61.209716711909238</c:v>
                </c:pt>
                <c:pt idx="56">
                  <c:v>41.299019607843135</c:v>
                </c:pt>
                <c:pt idx="57">
                  <c:v>40.295593976575574</c:v>
                </c:pt>
                <c:pt idx="58">
                  <c:v>45.148669796557122</c:v>
                </c:pt>
                <c:pt idx="60">
                  <c:v>43.640776699029125</c:v>
                </c:pt>
                <c:pt idx="61">
                  <c:v>48.392857142857146</c:v>
                </c:pt>
                <c:pt idx="62">
                  <c:v>63.419563459983827</c:v>
                </c:pt>
                <c:pt idx="63">
                  <c:v>41.842025007624279</c:v>
                </c:pt>
                <c:pt idx="64">
                  <c:v>56.781720952843948</c:v>
                </c:pt>
                <c:pt idx="65">
                  <c:v>53.347654851414248</c:v>
                </c:pt>
                <c:pt idx="66">
                  <c:v>55.370569280343716</c:v>
                </c:pt>
                <c:pt idx="67">
                  <c:v>46.007833684844833</c:v>
                </c:pt>
                <c:pt idx="68">
                  <c:v>58.860759493670891</c:v>
                </c:pt>
                <c:pt idx="69">
                  <c:v>51.285084417679315</c:v>
                </c:pt>
                <c:pt idx="70">
                  <c:v>27.665836540638445</c:v>
                </c:pt>
                <c:pt idx="71">
                  <c:v>46.346359743040679</c:v>
                </c:pt>
                <c:pt idx="72">
                  <c:v>67.887029288702934</c:v>
                </c:pt>
                <c:pt idx="73">
                  <c:v>65.40628521347189</c:v>
                </c:pt>
                <c:pt idx="74">
                  <c:v>50.532334384858046</c:v>
                </c:pt>
                <c:pt idx="75">
                  <c:v>47.09267110841914</c:v>
                </c:pt>
                <c:pt idx="76">
                  <c:v>46.600458365164251</c:v>
                </c:pt>
                <c:pt idx="77">
                  <c:v>57.147093712930008</c:v>
                </c:pt>
                <c:pt idx="78">
                  <c:v>46.000737191301141</c:v>
                </c:pt>
                <c:pt idx="79">
                  <c:v>38.176033934252388</c:v>
                </c:pt>
                <c:pt idx="80">
                  <c:v>49.241379310344833</c:v>
                </c:pt>
                <c:pt idx="81">
                  <c:v>43.592365371506475</c:v>
                </c:pt>
                <c:pt idx="82">
                  <c:v>55.318291700241737</c:v>
                </c:pt>
                <c:pt idx="83">
                  <c:v>45.634661441323757</c:v>
                </c:pt>
                <c:pt idx="84">
                  <c:v>50.884495317377734</c:v>
                </c:pt>
                <c:pt idx="85">
                  <c:v>52.721617418351471</c:v>
                </c:pt>
                <c:pt idx="86">
                  <c:v>63.682219419924337</c:v>
                </c:pt>
                <c:pt idx="87">
                  <c:v>48.365742656185354</c:v>
                </c:pt>
                <c:pt idx="88">
                  <c:v>43.692696806828963</c:v>
                </c:pt>
                <c:pt idx="89">
                  <c:v>49.590781822097782</c:v>
                </c:pt>
                <c:pt idx="90">
                  <c:v>49.344596562773084</c:v>
                </c:pt>
                <c:pt idx="91">
                  <c:v>39.915373765867415</c:v>
                </c:pt>
                <c:pt idx="92">
                  <c:v>56.612249370001102</c:v>
                </c:pt>
                <c:pt idx="93">
                  <c:v>41.134113411341133</c:v>
                </c:pt>
                <c:pt idx="94">
                  <c:v>47.901390644753477</c:v>
                </c:pt>
                <c:pt idx="95">
                  <c:v>46.740638002773927</c:v>
                </c:pt>
                <c:pt idx="96">
                  <c:v>57.319518716577548</c:v>
                </c:pt>
                <c:pt idx="97">
                  <c:v>47.990105132962277</c:v>
                </c:pt>
                <c:pt idx="98">
                  <c:v>54.654141759180185</c:v>
                </c:pt>
                <c:pt idx="99">
                  <c:v>51.05</c:v>
                </c:pt>
                <c:pt idx="100">
                  <c:v>59.743713733075431</c:v>
                </c:pt>
                <c:pt idx="101">
                  <c:v>50.575447570332479</c:v>
                </c:pt>
                <c:pt idx="102">
                  <c:v>42.6464881645324</c:v>
                </c:pt>
                <c:pt idx="103">
                  <c:v>42.099863201094387</c:v>
                </c:pt>
                <c:pt idx="104">
                  <c:v>55.71342200725514</c:v>
                </c:pt>
                <c:pt idx="105">
                  <c:v>57.251908396946561</c:v>
                </c:pt>
                <c:pt idx="106">
                  <c:v>52.845268542199484</c:v>
                </c:pt>
                <c:pt idx="107">
                  <c:v>45.579567779960705</c:v>
                </c:pt>
                <c:pt idx="108">
                  <c:v>51.134020618556697</c:v>
                </c:pt>
                <c:pt idx="109">
                  <c:v>50.981644054269751</c:v>
                </c:pt>
                <c:pt idx="110">
                  <c:v>52.360515021459229</c:v>
                </c:pt>
                <c:pt idx="111">
                  <c:v>49.9140154772141</c:v>
                </c:pt>
                <c:pt idx="112">
                  <c:v>55.992509363295881</c:v>
                </c:pt>
                <c:pt idx="113">
                  <c:v>53.318393380451646</c:v>
                </c:pt>
                <c:pt idx="114">
                  <c:v>67.010309278350505</c:v>
                </c:pt>
                <c:pt idx="115">
                  <c:v>49.595015576323988</c:v>
                </c:pt>
                <c:pt idx="116">
                  <c:v>50.772330423102751</c:v>
                </c:pt>
                <c:pt idx="117">
                  <c:v>44.914073385973062</c:v>
                </c:pt>
                <c:pt idx="118">
                  <c:v>59.554577948858942</c:v>
                </c:pt>
                <c:pt idx="119">
                  <c:v>57.076994006454584</c:v>
                </c:pt>
                <c:pt idx="120">
                  <c:v>53.624252596244624</c:v>
                </c:pt>
                <c:pt idx="121">
                  <c:v>54.137447405329596</c:v>
                </c:pt>
                <c:pt idx="122">
                  <c:v>41.082164328657313</c:v>
                </c:pt>
                <c:pt idx="123">
                  <c:v>51.99404761904762</c:v>
                </c:pt>
                <c:pt idx="124">
                  <c:v>48.997634167600545</c:v>
                </c:pt>
                <c:pt idx="125">
                  <c:v>53.120196741469414</c:v>
                </c:pt>
                <c:pt idx="126">
                  <c:v>51.933741973146532</c:v>
                </c:pt>
                <c:pt idx="127">
                  <c:v>40.762463343108507</c:v>
                </c:pt>
                <c:pt idx="128">
                  <c:v>55.123306703716565</c:v>
                </c:pt>
                <c:pt idx="129">
                  <c:v>41.803278688524593</c:v>
                </c:pt>
                <c:pt idx="130">
                  <c:v>45.104408352668216</c:v>
                </c:pt>
                <c:pt idx="131">
                  <c:v>53.021015761821367</c:v>
                </c:pt>
                <c:pt idx="133">
                  <c:v>45.925712640368559</c:v>
                </c:pt>
                <c:pt idx="134">
                  <c:v>61.241379310344826</c:v>
                </c:pt>
                <c:pt idx="135">
                  <c:v>57.074521651560929</c:v>
                </c:pt>
                <c:pt idx="136">
                  <c:v>46.344827586206897</c:v>
                </c:pt>
                <c:pt idx="137">
                  <c:v>55.804643714971981</c:v>
                </c:pt>
                <c:pt idx="138">
                  <c:v>53.873466752743703</c:v>
                </c:pt>
                <c:pt idx="139">
                  <c:v>45.170015455950541</c:v>
                </c:pt>
                <c:pt idx="140">
                  <c:v>44.93189737092176</c:v>
                </c:pt>
                <c:pt idx="141">
                  <c:v>60.702096538274006</c:v>
                </c:pt>
                <c:pt idx="142">
                  <c:v>52.418046088932172</c:v>
                </c:pt>
                <c:pt idx="143">
                  <c:v>49.628359062321323</c:v>
                </c:pt>
                <c:pt idx="144">
                  <c:v>37.677725118483416</c:v>
                </c:pt>
                <c:pt idx="145">
                  <c:v>51.927015453360639</c:v>
                </c:pt>
                <c:pt idx="146">
                  <c:v>55.42725173210161</c:v>
                </c:pt>
                <c:pt idx="147">
                  <c:v>47.156208277703605</c:v>
                </c:pt>
                <c:pt idx="148">
                  <c:v>47.375886524822697</c:v>
                </c:pt>
                <c:pt idx="149">
                  <c:v>44.212523719165084</c:v>
                </c:pt>
                <c:pt idx="150">
                  <c:v>49.396804695141832</c:v>
                </c:pt>
                <c:pt idx="151">
                  <c:v>56.489308801591257</c:v>
                </c:pt>
              </c:numCache>
            </c:numRef>
          </c:yVal>
          <c:smooth val="0"/>
        </c:ser>
        <c:dLbls>
          <c:showLegendKey val="0"/>
          <c:showVal val="0"/>
          <c:showCatName val="0"/>
          <c:showSerName val="0"/>
          <c:showPercent val="0"/>
          <c:showBubbleSize val="0"/>
        </c:dLbls>
        <c:axId val="122877440"/>
        <c:axId val="122879360"/>
      </c:scatterChart>
      <c:valAx>
        <c:axId val="122877440"/>
        <c:scaling>
          <c:orientation val="minMax"/>
          <c:max val="5"/>
        </c:scaling>
        <c:delete val="0"/>
        <c:axPos val="b"/>
        <c:title>
          <c:tx>
            <c:rich>
              <a:bodyPr/>
              <a:lstStyle/>
              <a:p>
                <a:pPr>
                  <a:defRPr/>
                </a:pPr>
                <a:r>
                  <a:rPr lang="en-US" dirty="0"/>
                  <a:t>IMD Quntile</a:t>
                </a:r>
              </a:p>
            </c:rich>
          </c:tx>
          <c:layout/>
          <c:overlay val="0"/>
        </c:title>
        <c:numFmt formatCode="#,##0" sourceLinked="1"/>
        <c:majorTickMark val="out"/>
        <c:minorTickMark val="none"/>
        <c:tickLblPos val="nextTo"/>
        <c:crossAx val="122879360"/>
        <c:crosses val="autoZero"/>
        <c:crossBetween val="midCat"/>
        <c:majorUnit val="1"/>
        <c:minorUnit val="1"/>
      </c:valAx>
      <c:valAx>
        <c:axId val="122879360"/>
        <c:scaling>
          <c:orientation val="minMax"/>
        </c:scaling>
        <c:delete val="0"/>
        <c:axPos val="l"/>
        <c:majorGridlines/>
        <c:title>
          <c:tx>
            <c:rich>
              <a:bodyPr rot="0" vert="horz"/>
              <a:lstStyle/>
              <a:p>
                <a:pPr>
                  <a:defRPr/>
                </a:pPr>
                <a:r>
                  <a:rPr lang="en-US" dirty="0"/>
                  <a:t>%</a:t>
                </a:r>
              </a:p>
            </c:rich>
          </c:tx>
          <c:layout>
            <c:manualLayout>
              <c:xMode val="edge"/>
              <c:yMode val="edge"/>
              <c:x val="4.9948574100046751E-2"/>
              <c:y val="0.19953148029730258"/>
            </c:manualLayout>
          </c:layout>
          <c:overlay val="0"/>
        </c:title>
        <c:numFmt formatCode="General" sourceLinked="1"/>
        <c:majorTickMark val="out"/>
        <c:minorTickMark val="none"/>
        <c:tickLblPos val="nextTo"/>
        <c:crossAx val="122877440"/>
        <c:crosses val="autoZero"/>
        <c:crossBetween val="midCat"/>
      </c:valAx>
    </c:plotArea>
    <c:legend>
      <c:legendPos val="r"/>
      <c:layout>
        <c:manualLayout>
          <c:xMode val="edge"/>
          <c:yMode val="edge"/>
          <c:x val="0.75096612222209946"/>
          <c:y val="0.29405215833148141"/>
          <c:w val="0.24903387777790048"/>
          <c:h val="0.45390988993795756"/>
        </c:manualLayout>
      </c:layout>
      <c:overlay val="0"/>
    </c:legend>
    <c:plotVisOnly val="1"/>
    <c:dispBlanksAs val="gap"/>
    <c:showDLblsOverMax val="0"/>
  </c:chart>
  <c:spPr>
    <a:solidFill>
      <a:srgbClr val="FFFFFF"/>
    </a:solidFill>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n-US" sz="1800" b="1" i="0" baseline="0" dirty="0">
                <a:effectLst/>
              </a:rPr>
              <a:t>% GCSE achieved (5A*-C inc. Eng &amp; Maths) </a:t>
            </a:r>
            <a:r>
              <a:rPr lang="en-GB" sz="1800" b="1" i="0" baseline="0" dirty="0">
                <a:effectLst/>
              </a:rPr>
              <a:t>2008/9 to 2012/13</a:t>
            </a:r>
            <a:endParaRPr lang="en-GB" dirty="0">
              <a:effectLst/>
            </a:endParaRPr>
          </a:p>
        </c:rich>
      </c:tx>
      <c:layout/>
      <c:overlay val="1"/>
    </c:title>
    <c:autoTitleDeleted val="0"/>
    <c:plotArea>
      <c:layout>
        <c:manualLayout>
          <c:layoutTarget val="inner"/>
          <c:xMode val="edge"/>
          <c:yMode val="edge"/>
          <c:x val="0.1124106997937475"/>
          <c:y val="0.13900790714321018"/>
          <c:w val="0.59478125891455569"/>
          <c:h val="0.66706631931231652"/>
        </c:manualLayout>
      </c:layout>
      <c:barChart>
        <c:barDir val="col"/>
        <c:grouping val="clustered"/>
        <c:varyColors val="0"/>
        <c:ser>
          <c:idx val="0"/>
          <c:order val="0"/>
          <c:tx>
            <c:strRef>
              <c:f>Sheet1!$B$6</c:f>
              <c:strCache>
                <c:ptCount val="1"/>
                <c:pt idx="0">
                  <c:v>All England</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Sheet1!$C$5:$G$5</c:f>
              <c:strCache>
                <c:ptCount val="5"/>
                <c:pt idx="0">
                  <c:v>2008/9</c:v>
                </c:pt>
                <c:pt idx="1">
                  <c:v>2009/10</c:v>
                </c:pt>
                <c:pt idx="2">
                  <c:v>2010/11</c:v>
                </c:pt>
                <c:pt idx="3">
                  <c:v>2011/12</c:v>
                </c:pt>
                <c:pt idx="4">
                  <c:v>2012/13</c:v>
                </c:pt>
              </c:strCache>
            </c:strRef>
          </c:cat>
          <c:val>
            <c:numRef>
              <c:f>Sheet1!$C$6:$G$6</c:f>
              <c:numCache>
                <c:formatCode>General</c:formatCode>
                <c:ptCount val="5"/>
                <c:pt idx="0">
                  <c:v>50.9</c:v>
                </c:pt>
                <c:pt idx="1">
                  <c:v>55.3</c:v>
                </c:pt>
                <c:pt idx="2">
                  <c:v>58.4</c:v>
                </c:pt>
                <c:pt idx="3">
                  <c:v>59.4</c:v>
                </c:pt>
                <c:pt idx="4">
                  <c:v>60.8</c:v>
                </c:pt>
              </c:numCache>
            </c:numRef>
          </c:val>
        </c:ser>
        <c:ser>
          <c:idx val="1"/>
          <c:order val="1"/>
          <c:tx>
            <c:strRef>
              <c:f>Sheet1!$B$7</c:f>
              <c:strCache>
                <c:ptCount val="1"/>
                <c:pt idx="0">
                  <c:v>FSM</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Sheet1!$C$5:$G$5</c:f>
              <c:strCache>
                <c:ptCount val="5"/>
                <c:pt idx="0">
                  <c:v>2008/9</c:v>
                </c:pt>
                <c:pt idx="1">
                  <c:v>2009/10</c:v>
                </c:pt>
                <c:pt idx="2">
                  <c:v>2010/11</c:v>
                </c:pt>
                <c:pt idx="3">
                  <c:v>2011/12</c:v>
                </c:pt>
                <c:pt idx="4">
                  <c:v>2012/13</c:v>
                </c:pt>
              </c:strCache>
            </c:strRef>
          </c:cat>
          <c:val>
            <c:numRef>
              <c:f>Sheet1!$C$7:$G$7</c:f>
              <c:numCache>
                <c:formatCode>General</c:formatCode>
                <c:ptCount val="5"/>
                <c:pt idx="0">
                  <c:v>26.7</c:v>
                </c:pt>
                <c:pt idx="1">
                  <c:v>31.4</c:v>
                </c:pt>
                <c:pt idx="2">
                  <c:v>34.700000000000003</c:v>
                </c:pt>
                <c:pt idx="3">
                  <c:v>36.5</c:v>
                </c:pt>
                <c:pt idx="4">
                  <c:v>38.1</c:v>
                </c:pt>
              </c:numCache>
            </c:numRef>
          </c:val>
        </c:ser>
        <c:dLbls>
          <c:showLegendKey val="0"/>
          <c:showVal val="1"/>
          <c:showCatName val="0"/>
          <c:showSerName val="0"/>
          <c:showPercent val="0"/>
          <c:showBubbleSize val="0"/>
        </c:dLbls>
        <c:gapWidth val="75"/>
        <c:axId val="123532800"/>
        <c:axId val="123534336"/>
      </c:barChart>
      <c:catAx>
        <c:axId val="123532800"/>
        <c:scaling>
          <c:orientation val="minMax"/>
        </c:scaling>
        <c:delete val="0"/>
        <c:axPos val="b"/>
        <c:numFmt formatCode="General" sourceLinked="0"/>
        <c:majorTickMark val="none"/>
        <c:minorTickMark val="none"/>
        <c:tickLblPos val="nextTo"/>
        <c:crossAx val="123534336"/>
        <c:crosses val="autoZero"/>
        <c:auto val="1"/>
        <c:lblAlgn val="ctr"/>
        <c:lblOffset val="100"/>
        <c:noMultiLvlLbl val="0"/>
      </c:catAx>
      <c:valAx>
        <c:axId val="123534336"/>
        <c:scaling>
          <c:orientation val="minMax"/>
        </c:scaling>
        <c:delete val="0"/>
        <c:axPos val="l"/>
        <c:title>
          <c:tx>
            <c:rich>
              <a:bodyPr rot="-5400000" vert="horz"/>
              <a:lstStyle/>
              <a:p>
                <a:pPr>
                  <a:defRPr/>
                </a:pPr>
                <a:r>
                  <a:rPr lang="en-US" dirty="0"/>
                  <a:t>Percentage of Pupils</a:t>
                </a:r>
              </a:p>
            </c:rich>
          </c:tx>
          <c:layout/>
          <c:overlay val="0"/>
        </c:title>
        <c:numFmt formatCode="General" sourceLinked="1"/>
        <c:majorTickMark val="none"/>
        <c:minorTickMark val="none"/>
        <c:tickLblPos val="nextTo"/>
        <c:crossAx val="123532800"/>
        <c:crosses val="autoZero"/>
        <c:crossBetween val="between"/>
      </c:valAx>
    </c:plotArea>
    <c:legend>
      <c:legendPos val="b"/>
      <c:layout>
        <c:manualLayout>
          <c:xMode val="edge"/>
          <c:yMode val="edge"/>
          <c:x val="0.74364618345867395"/>
          <c:y val="0.39162641844490625"/>
          <c:w val="0.20966775136896743"/>
          <c:h val="0.16873088819287924"/>
        </c:manualLayout>
      </c:layout>
      <c:overlay val="0"/>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Proportion of residents who visited the natural environment in the last 7 days for exercise or health reasons</a:t>
            </a:r>
          </a:p>
        </c:rich>
      </c:tx>
      <c:overlay val="0"/>
    </c:title>
    <c:autoTitleDeleted val="0"/>
    <c:plotArea>
      <c:layout>
        <c:manualLayout>
          <c:layoutTarget val="inner"/>
          <c:xMode val="edge"/>
          <c:yMode val="edge"/>
          <c:x val="0.16718272233774933"/>
          <c:y val="0.15753676378999495"/>
          <c:w val="0.6984214584452908"/>
          <c:h val="0.61933210322735555"/>
        </c:manualLayout>
      </c:layout>
      <c:scatterChart>
        <c:scatterStyle val="lineMarker"/>
        <c:varyColors val="0"/>
        <c:ser>
          <c:idx val="0"/>
          <c:order val="0"/>
          <c:tx>
            <c:strRef>
              <c:f>Sheet1!$B$1</c:f>
              <c:strCache>
                <c:ptCount val="1"/>
                <c:pt idx="0">
                  <c:v>% use</c:v>
                </c:pt>
              </c:strCache>
            </c:strRef>
          </c:tx>
          <c:spPr>
            <a:ln w="28575">
              <a:noFill/>
            </a:ln>
          </c:spPr>
          <c:marker>
            <c:spPr>
              <a:solidFill>
                <a:schemeClr val="accent3"/>
              </a:solidFill>
            </c:spPr>
          </c:marker>
          <c:trendline>
            <c:trendlineType val="linear"/>
            <c:dispRSqr val="0"/>
            <c:dispEq val="0"/>
          </c:trendline>
          <c:xVal>
            <c:numRef>
              <c:f>Sheet1!$A$2:$A$153</c:f>
              <c:numCache>
                <c:formatCode>#,##0.00</c:formatCode>
                <c:ptCount val="152"/>
                <c:pt idx="0">
                  <c:v>10.196109999999999</c:v>
                </c:pt>
                <c:pt idx="1">
                  <c:v>12.491020000000001</c:v>
                </c:pt>
                <c:pt idx="2">
                  <c:v>21.063939999999999</c:v>
                </c:pt>
                <c:pt idx="3">
                  <c:v>18.469010000000001</c:v>
                </c:pt>
                <c:pt idx="4">
                  <c:v>17.010020000000001</c:v>
                </c:pt>
                <c:pt idx="5">
                  <c:v>14.621650000000001</c:v>
                </c:pt>
                <c:pt idx="6">
                  <c:v>20.227360000000001</c:v>
                </c:pt>
                <c:pt idx="7">
                  <c:v>15.29814</c:v>
                </c:pt>
                <c:pt idx="8">
                  <c:v>14.560600000000001</c:v>
                </c:pt>
                <c:pt idx="9">
                  <c:v>11.343769999999999</c:v>
                </c:pt>
                <c:pt idx="10">
                  <c:v>11.45152</c:v>
                </c:pt>
                <c:pt idx="11">
                  <c:v>17.68863</c:v>
                </c:pt>
                <c:pt idx="12">
                  <c:v>22.47514</c:v>
                </c:pt>
                <c:pt idx="13">
                  <c:v>11.686590000000001</c:v>
                </c:pt>
                <c:pt idx="14">
                  <c:v>18.905719999999999</c:v>
                </c:pt>
                <c:pt idx="15">
                  <c:v>18.650110000000002</c:v>
                </c:pt>
                <c:pt idx="16">
                  <c:v>17.397089999999999</c:v>
                </c:pt>
                <c:pt idx="17">
                  <c:v>13.96796</c:v>
                </c:pt>
                <c:pt idx="18">
                  <c:v>19.524940000000001</c:v>
                </c:pt>
                <c:pt idx="19">
                  <c:v>12.262890000000001</c:v>
                </c:pt>
                <c:pt idx="20">
                  <c:v>16.61645</c:v>
                </c:pt>
                <c:pt idx="21">
                  <c:v>16.37275</c:v>
                </c:pt>
                <c:pt idx="22">
                  <c:v>15.995419999999999</c:v>
                </c:pt>
                <c:pt idx="23">
                  <c:v>8.8027990000000003</c:v>
                </c:pt>
                <c:pt idx="24">
                  <c:v>14.766360000000001</c:v>
                </c:pt>
                <c:pt idx="25">
                  <c:v>14.13344</c:v>
                </c:pt>
                <c:pt idx="26">
                  <c:v>16.44164</c:v>
                </c:pt>
                <c:pt idx="27" formatCode="0.00">
                  <c:v>34.199930000000002</c:v>
                </c:pt>
                <c:pt idx="28" formatCode="0.00">
                  <c:v>16.635739999999998</c:v>
                </c:pt>
                <c:pt idx="29" formatCode="0.00">
                  <c:v>16.71096</c:v>
                </c:pt>
                <c:pt idx="30" formatCode="0.00">
                  <c:v>30.501239999999999</c:v>
                </c:pt>
                <c:pt idx="31" formatCode="0.00">
                  <c:v>14.95096</c:v>
                </c:pt>
                <c:pt idx="32" formatCode="0.00">
                  <c:v>25.430129999999998</c:v>
                </c:pt>
                <c:pt idx="33" formatCode="0.00">
                  <c:v>22.75526</c:v>
                </c:pt>
                <c:pt idx="34" formatCode="0.00">
                  <c:v>25.008880000000001</c:v>
                </c:pt>
                <c:pt idx="35" formatCode="0.00">
                  <c:v>26.058140000000002</c:v>
                </c:pt>
                <c:pt idx="36" formatCode="0.00">
                  <c:v>31.9373</c:v>
                </c:pt>
                <c:pt idx="37" formatCode="0.00">
                  <c:v>27.476569999999999</c:v>
                </c:pt>
                <c:pt idx="38" formatCode="0.00">
                  <c:v>36.096159999999998</c:v>
                </c:pt>
                <c:pt idx="39" formatCode="0.00">
                  <c:v>15.49492</c:v>
                </c:pt>
                <c:pt idx="40" formatCode="0.00">
                  <c:v>16.62894</c:v>
                </c:pt>
                <c:pt idx="41" formatCode="0.00">
                  <c:v>19.807120000000001</c:v>
                </c:pt>
                <c:pt idx="42" formatCode="0.00">
                  <c:v>21.840109999999999</c:v>
                </c:pt>
                <c:pt idx="43" formatCode="0.00">
                  <c:v>35.874229999999997</c:v>
                </c:pt>
                <c:pt idx="44" formatCode="0.00">
                  <c:v>23.30939</c:v>
                </c:pt>
                <c:pt idx="45" formatCode="0.00">
                  <c:v>11.664960000000001</c:v>
                </c:pt>
                <c:pt idx="46" formatCode="0.00">
                  <c:v>31.239059999999998</c:v>
                </c:pt>
                <c:pt idx="47" formatCode="0.00">
                  <c:v>30.969180000000001</c:v>
                </c:pt>
                <c:pt idx="48" formatCode="0.00">
                  <c:v>14.5557</c:v>
                </c:pt>
                <c:pt idx="49" formatCode="0.00">
                  <c:v>41.837960000000002</c:v>
                </c:pt>
                <c:pt idx="50" formatCode="0.00">
                  <c:v>20.369119999999999</c:v>
                </c:pt>
                <c:pt idx="51" formatCode="0.00">
                  <c:v>10.11806</c:v>
                </c:pt>
                <c:pt idx="52" formatCode="0.00">
                  <c:v>29.72559</c:v>
                </c:pt>
                <c:pt idx="53" formatCode="0.00">
                  <c:v>15.427239999999999</c:v>
                </c:pt>
                <c:pt idx="54" formatCode="0.00">
                  <c:v>39.587780000000002</c:v>
                </c:pt>
                <c:pt idx="55" formatCode="0.00">
                  <c:v>35.438890000000001</c:v>
                </c:pt>
                <c:pt idx="56" formatCode="0.00">
                  <c:v>21.463450000000002</c:v>
                </c:pt>
                <c:pt idx="57" formatCode="0.00">
                  <c:v>24.59374</c:v>
                </c:pt>
                <c:pt idx="58" formatCode="0.00">
                  <c:v>30.457699999999999</c:v>
                </c:pt>
                <c:pt idx="59" formatCode="0.00">
                  <c:v>22.230789999999999</c:v>
                </c:pt>
                <c:pt idx="60" formatCode="0.00">
                  <c:v>41.13456</c:v>
                </c:pt>
                <c:pt idx="61" formatCode="0.00">
                  <c:v>30.406140000000001</c:v>
                </c:pt>
                <c:pt idx="62" formatCode="0.00">
                  <c:v>34.738439999999997</c:v>
                </c:pt>
                <c:pt idx="63" formatCode="0.00">
                  <c:v>18.876470000000001</c:v>
                </c:pt>
                <c:pt idx="64" formatCode="0.00">
                  <c:v>29.616800000000001</c:v>
                </c:pt>
                <c:pt idx="65" formatCode="0.00">
                  <c:v>17.046900000000001</c:v>
                </c:pt>
                <c:pt idx="66" formatCode="0.00">
                  <c:v>26.005030000000001</c:v>
                </c:pt>
                <c:pt idx="67" formatCode="0.00">
                  <c:v>41.014299999999999</c:v>
                </c:pt>
                <c:pt idx="68" formatCode="0.00">
                  <c:v>43.44652</c:v>
                </c:pt>
                <c:pt idx="69" formatCode="0.00">
                  <c:v>28.372669999999999</c:v>
                </c:pt>
                <c:pt idx="70" formatCode="0.00">
                  <c:v>24.245329999999999</c:v>
                </c:pt>
                <c:pt idx="71" formatCode="0.00">
                  <c:v>26.84225</c:v>
                </c:pt>
                <c:pt idx="72" formatCode="0.00">
                  <c:v>28.55076</c:v>
                </c:pt>
                <c:pt idx="73" formatCode="0.00">
                  <c:v>29.755659999999999</c:v>
                </c:pt>
                <c:pt idx="74" formatCode="0.00">
                  <c:v>28.118369999999999</c:v>
                </c:pt>
                <c:pt idx="75" formatCode="0.00">
                  <c:v>27.387160000000002</c:v>
                </c:pt>
                <c:pt idx="76" formatCode="0.00">
                  <c:v>29.475549999999998</c:v>
                </c:pt>
                <c:pt idx="77" formatCode="0.00">
                  <c:v>29.738409999999998</c:v>
                </c:pt>
                <c:pt idx="78" formatCode="0.00">
                  <c:v>22.239899999999999</c:v>
                </c:pt>
                <c:pt idx="79" formatCode="0.00">
                  <c:v>29.460560000000001</c:v>
                </c:pt>
                <c:pt idx="80" formatCode="0.00">
                  <c:v>37.536369999999998</c:v>
                </c:pt>
                <c:pt idx="81" formatCode="0.00">
                  <c:v>28.439450000000001</c:v>
                </c:pt>
                <c:pt idx="82" formatCode="0.00">
                  <c:v>23.216760000000001</c:v>
                </c:pt>
                <c:pt idx="83" formatCode="0.00">
                  <c:v>36.970970000000001</c:v>
                </c:pt>
                <c:pt idx="84" formatCode="0.00">
                  <c:v>16.375689999999999</c:v>
                </c:pt>
                <c:pt idx="85" formatCode="0.00">
                  <c:v>31.232790000000001</c:v>
                </c:pt>
                <c:pt idx="86" formatCode="0.00">
                  <c:v>34.414459999999998</c:v>
                </c:pt>
                <c:pt idx="87" formatCode="0.00">
                  <c:v>32.580680000000001</c:v>
                </c:pt>
                <c:pt idx="88" formatCode="0.00">
                  <c:v>23.17915</c:v>
                </c:pt>
                <c:pt idx="89" formatCode="0.00">
                  <c:v>25.231110000000001</c:v>
                </c:pt>
                <c:pt idx="90" formatCode="0.00">
                  <c:v>25.833189999999998</c:v>
                </c:pt>
                <c:pt idx="91" formatCode="0.00">
                  <c:v>25.867039999999999</c:v>
                </c:pt>
                <c:pt idx="92" formatCode="0.00">
                  <c:v>33.681739999999998</c:v>
                </c:pt>
                <c:pt idx="93" formatCode="0.00">
                  <c:v>37.620199999999997</c:v>
                </c:pt>
                <c:pt idx="94" formatCode="0.00">
                  <c:v>28.545200000000001</c:v>
                </c:pt>
                <c:pt idx="95" formatCode="0.00">
                  <c:v>23.4603</c:v>
                </c:pt>
                <c:pt idx="96" formatCode="0.00">
                  <c:v>25.411390000000001</c:v>
                </c:pt>
                <c:pt idx="97" formatCode="0.00">
                  <c:v>26.41338</c:v>
                </c:pt>
                <c:pt idx="98" formatCode="0.00">
                  <c:v>20.214639999999999</c:v>
                </c:pt>
                <c:pt idx="99" formatCode="0.00">
                  <c:v>13.28698</c:v>
                </c:pt>
                <c:pt idx="100" formatCode="0.00">
                  <c:v>32.537970000000001</c:v>
                </c:pt>
                <c:pt idx="101" formatCode="0.00">
                  <c:v>18.486440000000002</c:v>
                </c:pt>
                <c:pt idx="102" formatCode="0.00">
                  <c:v>16.88616</c:v>
                </c:pt>
                <c:pt idx="103" formatCode="0.00">
                  <c:v>35.227589999999999</c:v>
                </c:pt>
                <c:pt idx="104" formatCode="0.00">
                  <c:v>40.388739999999999</c:v>
                </c:pt>
                <c:pt idx="105" formatCode="0.00">
                  <c:v>37.525149999999996</c:v>
                </c:pt>
                <c:pt idx="106" formatCode="0.00">
                  <c:v>14.967169999999999</c:v>
                </c:pt>
                <c:pt idx="107" formatCode="0.00">
                  <c:v>29.29928</c:v>
                </c:pt>
                <c:pt idx="108" formatCode="0.00">
                  <c:v>21.74541</c:v>
                </c:pt>
                <c:pt idx="109" formatCode="0.00">
                  <c:v>12.93244</c:v>
                </c:pt>
                <c:pt idx="110" formatCode="0.00">
                  <c:v>24.583480000000002</c:v>
                </c:pt>
                <c:pt idx="111" formatCode="0.00">
                  <c:v>33.646540000000002</c:v>
                </c:pt>
                <c:pt idx="112" formatCode="0.00">
                  <c:v>34.417079999999999</c:v>
                </c:pt>
                <c:pt idx="113" formatCode="0.00">
                  <c:v>23.62791</c:v>
                </c:pt>
                <c:pt idx="114" formatCode="0.00">
                  <c:v>16.362749999999998</c:v>
                </c:pt>
                <c:pt idx="115" formatCode="0.00">
                  <c:v>35.318849999999998</c:v>
                </c:pt>
                <c:pt idx="116" formatCode="0.00">
                  <c:v>12.100529999999999</c:v>
                </c:pt>
                <c:pt idx="117" formatCode="0.00">
                  <c:v>25.166370000000001</c:v>
                </c:pt>
                <c:pt idx="118" formatCode="0.00">
                  <c:v>15.183719999999999</c:v>
                </c:pt>
                <c:pt idx="119" formatCode="0.00">
                  <c:v>10.619590000000001</c:v>
                </c:pt>
                <c:pt idx="120" formatCode="0.00">
                  <c:v>22.50956</c:v>
                </c:pt>
                <c:pt idx="121" formatCode="0.00">
                  <c:v>25.630330000000001</c:v>
                </c:pt>
                <c:pt idx="122" formatCode="0.00">
                  <c:v>23.380759999999999</c:v>
                </c:pt>
                <c:pt idx="123" formatCode="0.00">
                  <c:v>16.124770000000002</c:v>
                </c:pt>
                <c:pt idx="124" formatCode="0.00">
                  <c:v>16.45635</c:v>
                </c:pt>
                <c:pt idx="125" formatCode="0.00">
                  <c:v>12.193770000000001</c:v>
                </c:pt>
                <c:pt idx="126" formatCode="0.00">
                  <c:v>25.630739999999999</c:v>
                </c:pt>
                <c:pt idx="127" formatCode="0.00">
                  <c:v>25.779219999999999</c:v>
                </c:pt>
                <c:pt idx="128" formatCode="0.00">
                  <c:v>17.77506</c:v>
                </c:pt>
                <c:pt idx="129" formatCode="0.00">
                  <c:v>10.73218</c:v>
                </c:pt>
                <c:pt idx="130" formatCode="0.00">
                  <c:v>19.45476</c:v>
                </c:pt>
                <c:pt idx="131" formatCode="0.00">
                  <c:v>20.535979999999999</c:v>
                </c:pt>
                <c:pt idx="132" formatCode="0.00">
                  <c:v>9.9801850000000005</c:v>
                </c:pt>
                <c:pt idx="133" formatCode="0.00">
                  <c:v>20.594719999999999</c:v>
                </c:pt>
                <c:pt idx="134" formatCode="0.00">
                  <c:v>24.155950000000001</c:v>
                </c:pt>
                <c:pt idx="135" formatCode="0.00">
                  <c:v>8.8218929999999993</c:v>
                </c:pt>
                <c:pt idx="136" formatCode="0.00">
                  <c:v>15.58812</c:v>
                </c:pt>
                <c:pt idx="137" formatCode="0.00">
                  <c:v>25.996320000000001</c:v>
                </c:pt>
                <c:pt idx="138" formatCode="0.00">
                  <c:v>25.409859999999998</c:v>
                </c:pt>
                <c:pt idx="139" formatCode="0.00">
                  <c:v>24.977810000000002</c:v>
                </c:pt>
                <c:pt idx="140" formatCode="0.00">
                  <c:v>20.729230000000001</c:v>
                </c:pt>
              </c:numCache>
            </c:numRef>
          </c:xVal>
          <c:yVal>
            <c:numRef>
              <c:f>Sheet1!$B$2:$B$153</c:f>
              <c:numCache>
                <c:formatCode>0.0</c:formatCode>
                <c:ptCount val="152"/>
                <c:pt idx="0">
                  <c:v>21.282385908603551</c:v>
                </c:pt>
                <c:pt idx="1">
                  <c:v>17.433538240031705</c:v>
                </c:pt>
                <c:pt idx="2">
                  <c:v>16.115351271710459</c:v>
                </c:pt>
                <c:pt idx="3">
                  <c:v>13.80785330066116</c:v>
                </c:pt>
                <c:pt idx="4">
                  <c:v>25.22246104537183</c:v>
                </c:pt>
                <c:pt idx="5">
                  <c:v>19.899460052441317</c:v>
                </c:pt>
                <c:pt idx="6">
                  <c:v>21.388354634741788</c:v>
                </c:pt>
                <c:pt idx="7">
                  <c:v>11.30092359406372</c:v>
                </c:pt>
                <c:pt idx="8">
                  <c:v>15.93490829524705</c:v>
                </c:pt>
                <c:pt idx="9">
                  <c:v>20.46432156439025</c:v>
                </c:pt>
                <c:pt idx="10">
                  <c:v>16.817826557276497</c:v>
                </c:pt>
                <c:pt idx="11">
                  <c:v>10.68605095880571</c:v>
                </c:pt>
                <c:pt idx="12">
                  <c:v>14.242097288065453</c:v>
                </c:pt>
                <c:pt idx="13">
                  <c:v>14.320832600490252</c:v>
                </c:pt>
                <c:pt idx="14">
                  <c:v>9.2720662102284042</c:v>
                </c:pt>
                <c:pt idx="15">
                  <c:v>19.675884496367075</c:v>
                </c:pt>
                <c:pt idx="16">
                  <c:v>19.296976071284767</c:v>
                </c:pt>
                <c:pt idx="17">
                  <c:v>20.040986484914455</c:v>
                </c:pt>
                <c:pt idx="18">
                  <c:v>16.757725725287607</c:v>
                </c:pt>
                <c:pt idx="19">
                  <c:v>19.352817368475076</c:v>
                </c:pt>
                <c:pt idx="20">
                  <c:v>25.63725963637339</c:v>
                </c:pt>
                <c:pt idx="21">
                  <c:v>18.874354351448279</c:v>
                </c:pt>
                <c:pt idx="22">
                  <c:v>17.023667663866689</c:v>
                </c:pt>
                <c:pt idx="23">
                  <c:v>14.730445516121859</c:v>
                </c:pt>
                <c:pt idx="24">
                  <c:v>13.953692179036963</c:v>
                </c:pt>
                <c:pt idx="25">
                  <c:v>15.62152443982375</c:v>
                </c:pt>
                <c:pt idx="26">
                  <c:v>18.798691227907803</c:v>
                </c:pt>
                <c:pt idx="27">
                  <c:v>11.296648693973598</c:v>
                </c:pt>
                <c:pt idx="28">
                  <c:v>10.551113479470573</c:v>
                </c:pt>
                <c:pt idx="29">
                  <c:v>10.308691232430901</c:v>
                </c:pt>
                <c:pt idx="30">
                  <c:v>8.7911300420301188</c:v>
                </c:pt>
                <c:pt idx="31">
                  <c:v>14.256255357881612</c:v>
                </c:pt>
                <c:pt idx="32">
                  <c:v>16.773876205198516</c:v>
                </c:pt>
                <c:pt idx="33">
                  <c:v>5.1147948493380477</c:v>
                </c:pt>
                <c:pt idx="34">
                  <c:v>10.203988604876583</c:v>
                </c:pt>
                <c:pt idx="35">
                  <c:v>9.135168694218077</c:v>
                </c:pt>
                <c:pt idx="36">
                  <c:v>12.265617160759479</c:v>
                </c:pt>
                <c:pt idx="37">
                  <c:v>14.37266673447019</c:v>
                </c:pt>
                <c:pt idx="38">
                  <c:v>8.765465677159364</c:v>
                </c:pt>
                <c:pt idx="39">
                  <c:v>6.4636689621252046</c:v>
                </c:pt>
                <c:pt idx="40">
                  <c:v>7.8236382569480138</c:v>
                </c:pt>
                <c:pt idx="41">
                  <c:v>4.938729058041976</c:v>
                </c:pt>
                <c:pt idx="42">
                  <c:v>7.619423442194269</c:v>
                </c:pt>
                <c:pt idx="43">
                  <c:v>15.97514801173055</c:v>
                </c:pt>
                <c:pt idx="44">
                  <c:v>17.627636079433838</c:v>
                </c:pt>
                <c:pt idx="45">
                  <c:v>14.643910478834149</c:v>
                </c:pt>
                <c:pt idx="46">
                  <c:v>12.240899212025862</c:v>
                </c:pt>
                <c:pt idx="47">
                  <c:v>5.8767530427935988</c:v>
                </c:pt>
                <c:pt idx="48">
                  <c:v>0.54792181796773798</c:v>
                </c:pt>
                <c:pt idx="49">
                  <c:v>9.3341122470269244</c:v>
                </c:pt>
                <c:pt idx="50">
                  <c:v>10.378602293219007</c:v>
                </c:pt>
                <c:pt idx="51">
                  <c:v>9.9536545060153649</c:v>
                </c:pt>
                <c:pt idx="52">
                  <c:v>17.089335372695039</c:v>
                </c:pt>
                <c:pt idx="53">
                  <c:v>13.375521015079658</c:v>
                </c:pt>
                <c:pt idx="54">
                  <c:v>9.42012185654999</c:v>
                </c:pt>
                <c:pt idx="55">
                  <c:v>6.5478510714983837</c:v>
                </c:pt>
                <c:pt idx="56">
                  <c:v>8.1832158500855758</c:v>
                </c:pt>
                <c:pt idx="57">
                  <c:v>20.09816197407466</c:v>
                </c:pt>
                <c:pt idx="58">
                  <c:v>10.147083847415027</c:v>
                </c:pt>
                <c:pt idx="59">
                  <c:v>14.391291042197309</c:v>
                </c:pt>
                <c:pt idx="60">
                  <c:v>14.756064929456226</c:v>
                </c:pt>
                <c:pt idx="61">
                  <c:v>4.5490529919886988</c:v>
                </c:pt>
                <c:pt idx="62">
                  <c:v>9.2674273122817503</c:v>
                </c:pt>
                <c:pt idx="63">
                  <c:v>13.561943066263957</c:v>
                </c:pt>
                <c:pt idx="64">
                  <c:v>15.340987553726515</c:v>
                </c:pt>
                <c:pt idx="65">
                  <c:v>16.339980682915737</c:v>
                </c:pt>
                <c:pt idx="66">
                  <c:v>9.5784542856513433</c:v>
                </c:pt>
                <c:pt idx="67">
                  <c:v>10.683004208914614</c:v>
                </c:pt>
                <c:pt idx="68">
                  <c:v>18.760655257656332</c:v>
                </c:pt>
                <c:pt idx="69">
                  <c:v>17.718825188749683</c:v>
                </c:pt>
                <c:pt idx="70">
                  <c:v>12.985265349628714</c:v>
                </c:pt>
                <c:pt idx="71">
                  <c:v>23.848935129067023</c:v>
                </c:pt>
                <c:pt idx="72">
                  <c:v>9.0695715916315915</c:v>
                </c:pt>
                <c:pt idx="73">
                  <c:v>14.748196547433668</c:v>
                </c:pt>
                <c:pt idx="74">
                  <c:v>10.063730660827225</c:v>
                </c:pt>
                <c:pt idx="75">
                  <c:v>15.20703682942561</c:v>
                </c:pt>
                <c:pt idx="76">
                  <c:v>17.255472605339751</c:v>
                </c:pt>
                <c:pt idx="77">
                  <c:v>15.755098592487515</c:v>
                </c:pt>
                <c:pt idx="78">
                  <c:v>17.707151311986344</c:v>
                </c:pt>
                <c:pt idx="79">
                  <c:v>14.086711061739047</c:v>
                </c:pt>
                <c:pt idx="80">
                  <c:v>12.893546775253817</c:v>
                </c:pt>
                <c:pt idx="81">
                  <c:v>10.930456939923531</c:v>
                </c:pt>
                <c:pt idx="82">
                  <c:v>14.307759576144658</c:v>
                </c:pt>
                <c:pt idx="83">
                  <c:v>14.254983762513811</c:v>
                </c:pt>
                <c:pt idx="84">
                  <c:v>8.9112340019090777</c:v>
                </c:pt>
                <c:pt idx="85">
                  <c:v>9.1612261228780305</c:v>
                </c:pt>
                <c:pt idx="86">
                  <c:v>9.4424523403577645</c:v>
                </c:pt>
                <c:pt idx="87">
                  <c:v>13.336229946018669</c:v>
                </c:pt>
                <c:pt idx="88">
                  <c:v>16.802192067127429</c:v>
                </c:pt>
                <c:pt idx="89">
                  <c:v>14.65254865539562</c:v>
                </c:pt>
                <c:pt idx="90">
                  <c:v>17.880412765955533</c:v>
                </c:pt>
                <c:pt idx="91">
                  <c:v>19.219294023974541</c:v>
                </c:pt>
                <c:pt idx="92">
                  <c:v>21.131037604893628</c:v>
                </c:pt>
                <c:pt idx="93">
                  <c:v>11.576815315959706</c:v>
                </c:pt>
                <c:pt idx="94">
                  <c:v>19.052089220768949</c:v>
                </c:pt>
                <c:pt idx="95">
                  <c:v>17.035295300274893</c:v>
                </c:pt>
                <c:pt idx="96">
                  <c:v>16.437604697825968</c:v>
                </c:pt>
                <c:pt idx="97">
                  <c:v>12.422879455804367</c:v>
                </c:pt>
                <c:pt idx="98">
                  <c:v>15.699516000376454</c:v>
                </c:pt>
                <c:pt idx="99">
                  <c:v>18.861242439573626</c:v>
                </c:pt>
                <c:pt idx="100">
                  <c:v>16.17770168228073</c:v>
                </c:pt>
                <c:pt idx="101">
                  <c:v>15.997015203805615</c:v>
                </c:pt>
                <c:pt idx="102">
                  <c:v>23.603612610189579</c:v>
                </c:pt>
                <c:pt idx="103">
                  <c:v>11.560857658642812</c:v>
                </c:pt>
                <c:pt idx="104">
                  <c:v>9.0706848289654687</c:v>
                </c:pt>
                <c:pt idx="105">
                  <c:v>11.034994253230975</c:v>
                </c:pt>
                <c:pt idx="106">
                  <c:v>18.633547859647088</c:v>
                </c:pt>
                <c:pt idx="107">
                  <c:v>8.291116565419749</c:v>
                </c:pt>
                <c:pt idx="108">
                  <c:v>12.417298846504984</c:v>
                </c:pt>
                <c:pt idx="109">
                  <c:v>17.837805395376584</c:v>
                </c:pt>
                <c:pt idx="110">
                  <c:v>8.5151969284183888</c:v>
                </c:pt>
                <c:pt idx="111">
                  <c:v>13.030486616944836</c:v>
                </c:pt>
                <c:pt idx="112">
                  <c:v>6.9376073625369781</c:v>
                </c:pt>
                <c:pt idx="113">
                  <c:v>24.886427628463657</c:v>
                </c:pt>
                <c:pt idx="114">
                  <c:v>28.710510235005199</c:v>
                </c:pt>
                <c:pt idx="115">
                  <c:v>13.5013675807584</c:v>
                </c:pt>
                <c:pt idx="116">
                  <c:v>41.247719186738614</c:v>
                </c:pt>
                <c:pt idx="117">
                  <c:v>14.989919092023046</c:v>
                </c:pt>
                <c:pt idx="118">
                  <c:v>9.8732725783895177</c:v>
                </c:pt>
                <c:pt idx="119">
                  <c:v>17.095921725178105</c:v>
                </c:pt>
                <c:pt idx="120">
                  <c:v>30.102800886461328</c:v>
                </c:pt>
                <c:pt idx="121">
                  <c:v>17.093683397395925</c:v>
                </c:pt>
                <c:pt idx="122">
                  <c:v>19.941362811091906</c:v>
                </c:pt>
                <c:pt idx="123">
                  <c:v>6.8557250652672543</c:v>
                </c:pt>
                <c:pt idx="124">
                  <c:v>25.748239029578134</c:v>
                </c:pt>
                <c:pt idx="125">
                  <c:v>20.712724089157721</c:v>
                </c:pt>
                <c:pt idx="126">
                  <c:v>13.662488691744246</c:v>
                </c:pt>
                <c:pt idx="127">
                  <c:v>16.620548258056928</c:v>
                </c:pt>
                <c:pt idx="128">
                  <c:v>25.240268497872648</c:v>
                </c:pt>
                <c:pt idx="129">
                  <c:v>21.58719607964489</c:v>
                </c:pt>
                <c:pt idx="130">
                  <c:v>10.092363323179809</c:v>
                </c:pt>
                <c:pt idx="131">
                  <c:v>6.9536314085472286</c:v>
                </c:pt>
                <c:pt idx="132">
                  <c:v>10.927437864778019</c:v>
                </c:pt>
                <c:pt idx="133">
                  <c:v>5.4528267139425672</c:v>
                </c:pt>
                <c:pt idx="134">
                  <c:v>4.5102973151247152</c:v>
                </c:pt>
                <c:pt idx="135">
                  <c:v>9.8443970331460982</c:v>
                </c:pt>
                <c:pt idx="136">
                  <c:v>23.99570464740637</c:v>
                </c:pt>
                <c:pt idx="137">
                  <c:v>19.369948850458581</c:v>
                </c:pt>
                <c:pt idx="138">
                  <c:v>14.586492790218234</c:v>
                </c:pt>
                <c:pt idx="139">
                  <c:v>16.042345317304392</c:v>
                </c:pt>
                <c:pt idx="140">
                  <c:v>30.7389015217177</c:v>
                </c:pt>
              </c:numCache>
            </c:numRef>
          </c:yVal>
          <c:smooth val="0"/>
        </c:ser>
        <c:dLbls>
          <c:showLegendKey val="0"/>
          <c:showVal val="0"/>
          <c:showCatName val="0"/>
          <c:showSerName val="0"/>
          <c:showPercent val="0"/>
          <c:showBubbleSize val="0"/>
        </c:dLbls>
        <c:axId val="75423104"/>
        <c:axId val="75428992"/>
      </c:scatterChart>
      <c:valAx>
        <c:axId val="75423104"/>
        <c:scaling>
          <c:orientation val="minMax"/>
        </c:scaling>
        <c:delete val="0"/>
        <c:axPos val="b"/>
        <c:numFmt formatCode="#,##0.00" sourceLinked="1"/>
        <c:majorTickMark val="out"/>
        <c:minorTickMark val="none"/>
        <c:tickLblPos val="nextTo"/>
        <c:crossAx val="75428992"/>
        <c:crosses val="autoZero"/>
        <c:crossBetween val="midCat"/>
      </c:valAx>
      <c:valAx>
        <c:axId val="75428992"/>
        <c:scaling>
          <c:orientation val="minMax"/>
        </c:scaling>
        <c:delete val="0"/>
        <c:axPos val="l"/>
        <c:majorGridlines/>
        <c:title>
          <c:tx>
            <c:rich>
              <a:bodyPr rot="0" vert="horz"/>
              <a:lstStyle/>
              <a:p>
                <a:pPr>
                  <a:defRPr sz="1100"/>
                </a:pPr>
                <a:r>
                  <a:rPr lang="en-US" sz="1100" b="0" dirty="0"/>
                  <a:t>%</a:t>
                </a:r>
              </a:p>
            </c:rich>
          </c:tx>
          <c:layout>
            <c:manualLayout>
              <c:xMode val="edge"/>
              <c:yMode val="edge"/>
              <c:x val="5.8496538081107816E-2"/>
              <c:y val="0.22103329376653247"/>
            </c:manualLayout>
          </c:layout>
          <c:overlay val="0"/>
        </c:title>
        <c:numFmt formatCode="0.0" sourceLinked="1"/>
        <c:majorTickMark val="out"/>
        <c:minorTickMark val="none"/>
        <c:tickLblPos val="nextTo"/>
        <c:crossAx val="75423104"/>
        <c:crosses val="autoZero"/>
        <c:crossBetween val="midCat"/>
      </c:valAx>
    </c:plotArea>
    <c:legend>
      <c:legendPos val="r"/>
      <c:legendEntry>
        <c:idx val="1"/>
        <c:delete val="1"/>
      </c:legendEntry>
      <c:overlay val="0"/>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0.6648</cdr:x>
      <cdr:y>0.88879</cdr:y>
    </cdr:from>
    <cdr:to>
      <cdr:x>0.83731</cdr:x>
      <cdr:y>0.96478</cdr:y>
    </cdr:to>
    <cdr:sp macro="" textlink="">
      <cdr:nvSpPr>
        <cdr:cNvPr id="2" name="TextBox 1"/>
        <cdr:cNvSpPr txBox="1"/>
      </cdr:nvSpPr>
      <cdr:spPr>
        <a:xfrm xmlns:a="http://schemas.openxmlformats.org/drawingml/2006/main">
          <a:off x="4514850" y="4567237"/>
          <a:ext cx="1171575" cy="390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Least deprived</a:t>
          </a:r>
        </a:p>
      </cdr:txBody>
    </cdr:sp>
  </cdr:relSizeAnchor>
  <cdr:relSizeAnchor xmlns:cdr="http://schemas.openxmlformats.org/drawingml/2006/chartDrawing">
    <cdr:from>
      <cdr:x>0.09958</cdr:x>
      <cdr:y>0.87952</cdr:y>
    </cdr:from>
    <cdr:to>
      <cdr:x>0.26928</cdr:x>
      <cdr:y>0.92771</cdr:y>
    </cdr:to>
    <cdr:sp macro="" textlink="">
      <cdr:nvSpPr>
        <cdr:cNvPr id="3" name="TextBox 2"/>
        <cdr:cNvSpPr txBox="1"/>
      </cdr:nvSpPr>
      <cdr:spPr>
        <a:xfrm xmlns:a="http://schemas.openxmlformats.org/drawingml/2006/main">
          <a:off x="676276" y="4519613"/>
          <a:ext cx="11525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Most deprived</a:t>
          </a:r>
        </a:p>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0.17929</cdr:x>
      <cdr:y>0.86617</cdr:y>
    </cdr:from>
    <cdr:to>
      <cdr:x>0.85471</cdr:x>
      <cdr:y>0.98699</cdr:y>
    </cdr:to>
    <cdr:sp macro="" textlink="">
      <cdr:nvSpPr>
        <cdr:cNvPr id="2" name="TextBox 1"/>
        <cdr:cNvSpPr txBox="1"/>
      </cdr:nvSpPr>
      <cdr:spPr>
        <a:xfrm xmlns:a="http://schemas.openxmlformats.org/drawingml/2006/main">
          <a:off x="1104899" y="4438650"/>
          <a:ext cx="4162425"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a:ea typeface="+mn-ea"/>
              <a:cs typeface="+mn-cs"/>
            </a:rPr>
            <a:t>Department for Education, GCSE and Equivalent Attainment by Pupil Characteristics in England 2008/9 to 2012/13.  </a:t>
          </a:r>
          <a:endParaRPr kumimoji="0" lang="en-GB" sz="1100" b="0" i="0" u="none" strike="noStrike" kern="0" cap="none" spc="0" normalizeH="0" baseline="0" noProof="0" dirty="0">
            <a:ln>
              <a:noFill/>
            </a:ln>
            <a:solidFill>
              <a:sysClr val="windowText" lastClr="000000"/>
            </a:solidFill>
            <a:effectLst/>
            <a:uLnTx/>
            <a:uFillTx/>
            <a:latin typeface="Arial"/>
          </a:endParaRPr>
        </a:p>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0.15529</cdr:x>
      <cdr:y>0.78305</cdr:y>
    </cdr:from>
    <cdr:to>
      <cdr:x>0.29773</cdr:x>
      <cdr:y>1</cdr:y>
    </cdr:to>
    <cdr:sp macro="" textlink="">
      <cdr:nvSpPr>
        <cdr:cNvPr id="2" name="TextBox 1"/>
        <cdr:cNvSpPr txBox="1"/>
      </cdr:nvSpPr>
      <cdr:spPr>
        <a:xfrm xmlns:a="http://schemas.openxmlformats.org/drawingml/2006/main">
          <a:off x="996951" y="36814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0.16617</cdr:x>
      <cdr:y>0.78305</cdr:y>
    </cdr:from>
    <cdr:to>
      <cdr:x>0.30861</cdr:x>
      <cdr:y>1</cdr:y>
    </cdr:to>
    <cdr:sp macro="" textlink="">
      <cdr:nvSpPr>
        <cdr:cNvPr id="3" name="TextBox 2"/>
        <cdr:cNvSpPr txBox="1"/>
      </cdr:nvSpPr>
      <cdr:spPr>
        <a:xfrm xmlns:a="http://schemas.openxmlformats.org/drawingml/2006/main">
          <a:off x="1066800" y="33004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smtClean="0"/>
        </a:p>
        <a:p xmlns:a="http://schemas.openxmlformats.org/drawingml/2006/main">
          <a:r>
            <a:rPr lang="en-GB" dirty="0" smtClean="0"/>
            <a:t>Least Deprived</a:t>
          </a:r>
          <a:endParaRPr lang="en-GB" sz="1100" dirty="0"/>
        </a:p>
      </cdr:txBody>
    </cdr:sp>
  </cdr:relSizeAnchor>
  <cdr:relSizeAnchor xmlns:cdr="http://schemas.openxmlformats.org/drawingml/2006/chartDrawing">
    <cdr:from>
      <cdr:x>0.74777</cdr:x>
      <cdr:y>0.78305</cdr:y>
    </cdr:from>
    <cdr:to>
      <cdr:x>0.89021</cdr:x>
      <cdr:y>1</cdr:y>
    </cdr:to>
    <cdr:sp macro="" textlink="">
      <cdr:nvSpPr>
        <cdr:cNvPr id="4" name="TextBox 1"/>
        <cdr:cNvSpPr txBox="1"/>
      </cdr:nvSpPr>
      <cdr:spPr>
        <a:xfrm xmlns:a="http://schemas.openxmlformats.org/drawingml/2006/main">
          <a:off x="4800600" y="3300413"/>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sz="1100" dirty="0" smtClean="0"/>
        </a:p>
        <a:p xmlns:a="http://schemas.openxmlformats.org/drawingml/2006/main">
          <a:r>
            <a:rPr lang="en-GB" dirty="0" smtClean="0"/>
            <a:t>Most  Deprived</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499E5EB0-3D48-4CF6-9E9D-30760CFAAAEE}" type="datetimeFigureOut">
              <a:rPr lang="en-GB" smtClean="0"/>
              <a:t>17/04/2015</a:t>
            </a:fld>
            <a:endParaRPr lang="en-GB" dirty="0"/>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082D4DD1-B880-424F-9F04-01FF174AC9EF}" type="slidenum">
              <a:rPr lang="en-GB" smtClean="0"/>
              <a:t>‹#›</a:t>
            </a:fld>
            <a:endParaRPr lang="en-GB" dirty="0"/>
          </a:p>
        </p:txBody>
      </p:sp>
    </p:spTree>
    <p:extLst>
      <p:ext uri="{BB962C8B-B14F-4D97-AF65-F5344CB8AC3E}">
        <p14:creationId xmlns:p14="http://schemas.microsoft.com/office/powerpoint/2010/main" val="2400096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05C6F380-6DA3-46CE-8F7B-59E2047179E8}" type="datetimeFigureOut">
              <a:rPr lang="en-GB" smtClean="0"/>
              <a:t>17/04/2015</a:t>
            </a:fld>
            <a:endParaRPr lang="en-GB" dirty="0"/>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GB" dirty="0"/>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DD310C05-43DF-4B92-83C4-48B67A601418}" type="slidenum">
              <a:rPr lang="en-GB" smtClean="0"/>
              <a:t>‹#›</a:t>
            </a:fld>
            <a:endParaRPr lang="en-GB" dirty="0"/>
          </a:p>
        </p:txBody>
      </p:sp>
    </p:spTree>
    <p:extLst>
      <p:ext uri="{BB962C8B-B14F-4D97-AF65-F5344CB8AC3E}">
        <p14:creationId xmlns:p14="http://schemas.microsoft.com/office/powerpoint/2010/main" val="226961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280689/SFR05_2014_Text_FINAL.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10C05-43DF-4B92-83C4-48B67A601418}" type="slidenum">
              <a:rPr lang="en-GB" smtClean="0"/>
              <a:t>1</a:t>
            </a:fld>
            <a:endParaRPr lang="en-GB" dirty="0"/>
          </a:p>
        </p:txBody>
      </p:sp>
    </p:spTree>
    <p:extLst>
      <p:ext uri="{BB962C8B-B14F-4D97-AF65-F5344CB8AC3E}">
        <p14:creationId xmlns:p14="http://schemas.microsoft.com/office/powerpoint/2010/main" val="42891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had previously reported on those on means tested benefits, however with the</a:t>
            </a:r>
          </a:p>
          <a:p>
            <a:r>
              <a:rPr lang="en-GB" dirty="0" smtClean="0"/>
              <a:t>partial introduction of Universal credit – these are unreliable, this indicator along with </a:t>
            </a:r>
          </a:p>
          <a:p>
            <a:r>
              <a:rPr lang="en-GB" dirty="0" smtClean="0"/>
              <a:t>an income indicator.. Replace this measure</a:t>
            </a:r>
          </a:p>
          <a:p>
            <a:endParaRPr lang="en-GB" dirty="0" smtClean="0"/>
          </a:p>
          <a:p>
            <a:pPr defTabSz="923087">
              <a:defRPr/>
            </a:pPr>
            <a:r>
              <a:rPr lang="en-GB" dirty="0" smtClean="0"/>
              <a:t>), the data for local authorities are ONS model-based estimates of unemployment. These figures are based on a model which utilises Annual Population Survey estimates of unemployment along with the number of people claiming Jobseekers Allowance (JSA) averaged over 12 months, from Claimant Count data. Estimates for England and English regions are from the Annual Population Survey and are not model-based estimates.</a:t>
            </a:r>
          </a:p>
          <a:p>
            <a:endParaRPr lang="en-GB" dirty="0"/>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58211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GB" dirty="0"/>
              <a:t>The MIS is defined, as defined by the Joseph Rowntree Foundation as not having enough income to afford a 'minimum acceptable standard of living‘ EXPAND.</a:t>
            </a:r>
            <a:endParaRPr lang="en-GB" dirty="0" smtClean="0"/>
          </a:p>
          <a:p>
            <a:endParaRPr lang="en-GB" dirty="0"/>
          </a:p>
          <a:p>
            <a:endParaRPr lang="en-GB" dirty="0"/>
          </a:p>
          <a:p>
            <a:pPr defTabSz="923087">
              <a:defRPr/>
            </a:pPr>
            <a:r>
              <a:rPr lang="en-GB" dirty="0" smtClean="0"/>
              <a:t>28% of couple households with children; 42% of under 35s living alone; 67% of lone parent families. 9% of pensioners. </a:t>
            </a:r>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94402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Recognise</a:t>
            </a:r>
            <a:r>
              <a:rPr lang="en-GB" baseline="0" dirty="0" smtClean="0"/>
              <a:t> now that work is not a way out of poverty – not part of our work.  But do you  want this in anyway. </a:t>
            </a:r>
          </a:p>
          <a:p>
            <a:endParaRPr lang="en-GB" dirty="0"/>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62391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423621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825500"/>
            <a:ext cx="4997450" cy="3749675"/>
          </a:xfrm>
        </p:spPr>
      </p:sp>
      <p:sp>
        <p:nvSpPr>
          <p:cNvPr id="3" name="Notes Placeholder 2"/>
          <p:cNvSpPr>
            <a:spLocks noGrp="1"/>
          </p:cNvSpPr>
          <p:nvPr>
            <p:ph type="body" idx="1"/>
          </p:nvPr>
        </p:nvSpPr>
        <p:spPr/>
        <p:txBody>
          <a:bodyPr/>
          <a:lstStyle/>
          <a:p>
            <a:pPr marL="342900" lvl="0" indent="-342900" eaLnBrk="0" fontAlgn="base" hangingPunct="0">
              <a:spcBef>
                <a:spcPct val="20000"/>
              </a:spcBef>
              <a:spcAft>
                <a:spcPct val="0"/>
              </a:spcAft>
              <a:buFontTx/>
              <a:buChar char="•"/>
            </a:pPr>
            <a:r>
              <a:rPr lang="en-GB" sz="1800" b="1" kern="0" dirty="0">
                <a:solidFill>
                  <a:srgbClr val="26AC63">
                    <a:lumMod val="50000"/>
                  </a:srgbClr>
                </a:solidFill>
                <a:latin typeface="Arial"/>
                <a:ea typeface="MS PGothic" pitchFamily="34" charset="-128"/>
              </a:rPr>
              <a:t>Inequalities in life expectancy at birth are not significantly different and there are a number of factors that will be hampering progress to reduce inequalities and improve people’s lives. </a:t>
            </a:r>
          </a:p>
          <a:p>
            <a:pPr marL="342900" lvl="0" indent="-342900" eaLnBrk="0" fontAlgn="base" hangingPunct="0">
              <a:spcBef>
                <a:spcPct val="20000"/>
              </a:spcBef>
              <a:spcAft>
                <a:spcPct val="0"/>
              </a:spcAft>
              <a:buFontTx/>
              <a:buChar char="•"/>
            </a:pPr>
            <a:r>
              <a:rPr lang="en-GB" sz="1800" b="1" kern="0" dirty="0" smtClean="0">
                <a:solidFill>
                  <a:srgbClr val="085930">
                    <a:lumMod val="90000"/>
                    <a:lumOff val="10000"/>
                  </a:srgbClr>
                </a:solidFill>
                <a:latin typeface="Arial"/>
                <a:ea typeface="MS PGothic" pitchFamily="34" charset="-128"/>
              </a:rPr>
              <a:t>Clear </a:t>
            </a:r>
            <a:r>
              <a:rPr lang="en-GB" sz="1800" b="1" kern="0" dirty="0">
                <a:solidFill>
                  <a:srgbClr val="085930">
                    <a:lumMod val="90000"/>
                    <a:lumOff val="10000"/>
                  </a:srgbClr>
                </a:solidFill>
                <a:latin typeface="Arial"/>
                <a:ea typeface="MS PGothic" pitchFamily="34" charset="-128"/>
              </a:rPr>
              <a:t>inequalities evident in children’s development, difficult to know if this is worse because DfE keep changing the measures. </a:t>
            </a:r>
          </a:p>
          <a:p>
            <a:pPr marL="742950" lvl="1" indent="-285750" eaLnBrk="0" fontAlgn="base" hangingPunct="0">
              <a:spcBef>
                <a:spcPct val="20000"/>
              </a:spcBef>
              <a:spcAft>
                <a:spcPct val="0"/>
              </a:spcAft>
              <a:buFontTx/>
              <a:buChar char="–"/>
            </a:pPr>
            <a:r>
              <a:rPr lang="en-GB" sz="1800" kern="0" dirty="0">
                <a:solidFill>
                  <a:srgbClr val="000000"/>
                </a:solidFill>
                <a:latin typeface="Arial"/>
                <a:ea typeface="MS PGothic" pitchFamily="34" charset="-128"/>
              </a:rPr>
              <a:t>Improvement in early years provision, parenting support, reduction of child poverty </a:t>
            </a:r>
          </a:p>
          <a:p>
            <a:pPr marL="742950" lvl="1" indent="-285750" eaLnBrk="0" fontAlgn="base" hangingPunct="0">
              <a:spcBef>
                <a:spcPct val="20000"/>
              </a:spcBef>
              <a:spcAft>
                <a:spcPct val="0"/>
              </a:spcAft>
              <a:buFontTx/>
              <a:buChar char="–"/>
            </a:pPr>
            <a:r>
              <a:rPr lang="en-GB" sz="1800" kern="0" dirty="0">
                <a:solidFill>
                  <a:srgbClr val="000000"/>
                </a:solidFill>
                <a:latin typeface="Arial"/>
                <a:ea typeface="MS PGothic" pitchFamily="34" charset="-128"/>
              </a:rPr>
              <a:t>Stable measures of development to help track progress.</a:t>
            </a:r>
          </a:p>
          <a:p>
            <a:pPr marL="342900" lvl="0" indent="-342900" eaLnBrk="0" fontAlgn="base" hangingPunct="0">
              <a:spcBef>
                <a:spcPct val="20000"/>
              </a:spcBef>
              <a:spcAft>
                <a:spcPct val="0"/>
              </a:spcAft>
              <a:buFontTx/>
              <a:buChar char="•"/>
            </a:pPr>
            <a:r>
              <a:rPr lang="en-GB" sz="1800" b="1" kern="0" dirty="0" smtClean="0">
                <a:solidFill>
                  <a:srgbClr val="26AC63">
                    <a:lumMod val="75000"/>
                  </a:srgbClr>
                </a:solidFill>
                <a:latin typeface="Arial"/>
                <a:ea typeface="MS PGothic" pitchFamily="34" charset="-128"/>
              </a:rPr>
              <a:t>Nearly </a:t>
            </a:r>
            <a:r>
              <a:rPr lang="en-GB" sz="1800" b="1" kern="0" dirty="0">
                <a:solidFill>
                  <a:srgbClr val="26AC63">
                    <a:lumMod val="75000"/>
                  </a:srgbClr>
                </a:solidFill>
                <a:latin typeface="Arial"/>
                <a:ea typeface="MS PGothic" pitchFamily="34" charset="-128"/>
              </a:rPr>
              <a:t>a quarter of households do not have enough money to live on and this has been increasing.  More than half of those in poverty are in work. </a:t>
            </a:r>
          </a:p>
          <a:p>
            <a:pPr marL="742950" lvl="1" indent="-285750" eaLnBrk="0" fontAlgn="base" hangingPunct="0">
              <a:spcBef>
                <a:spcPct val="20000"/>
              </a:spcBef>
              <a:spcAft>
                <a:spcPct val="0"/>
              </a:spcAft>
              <a:buFontTx/>
              <a:buChar char="–"/>
            </a:pPr>
            <a:r>
              <a:rPr lang="en-GB" sz="1800" kern="0" dirty="0">
                <a:solidFill>
                  <a:srgbClr val="000000"/>
                </a:solidFill>
                <a:latin typeface="Arial"/>
                <a:ea typeface="MS PGothic" pitchFamily="34" charset="-128"/>
              </a:rPr>
              <a:t>Government to identify policy lead for ensuring sufficient incomes, with plan of action.  </a:t>
            </a:r>
          </a:p>
          <a:p>
            <a:pPr marL="742950" lvl="1" indent="-285750" eaLnBrk="0" fontAlgn="base" hangingPunct="0">
              <a:spcBef>
                <a:spcPct val="20000"/>
              </a:spcBef>
              <a:spcAft>
                <a:spcPct val="0"/>
              </a:spcAft>
              <a:buFontTx/>
              <a:buChar char="–"/>
            </a:pPr>
            <a:r>
              <a:rPr lang="en-GB" sz="1800" kern="0" dirty="0">
                <a:solidFill>
                  <a:srgbClr val="000000"/>
                </a:solidFill>
                <a:latin typeface="Arial"/>
                <a:ea typeface="MS PGothic" pitchFamily="34" charset="-128"/>
              </a:rPr>
              <a:t>Employers to take responsibility for ensuring that work pays sufficiently.  </a:t>
            </a:r>
          </a:p>
          <a:p>
            <a:endParaRPr lang="en-GB" dirty="0"/>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33662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50888"/>
            <a:ext cx="4997450" cy="3749675"/>
          </a:xfrm>
        </p:spPr>
      </p:sp>
      <p:sp>
        <p:nvSpPr>
          <p:cNvPr id="3" name="Notes Placeholder 2"/>
          <p:cNvSpPr>
            <a:spLocks noGrp="1"/>
          </p:cNvSpPr>
          <p:nvPr>
            <p:ph type="body" idx="1"/>
          </p:nvPr>
        </p:nvSpPr>
        <p:spPr/>
        <p:txBody>
          <a:bodyPr/>
          <a:lstStyle/>
          <a:p>
            <a:pPr marL="180897" indent="-180897">
              <a:buFont typeface="Wingdings" pitchFamily="2" charset="2"/>
              <a:buChar char="q"/>
            </a:pPr>
            <a:r>
              <a:rPr lang="en-GB" dirty="0" smtClean="0"/>
              <a:t>EVIDENCE SHOWS CRTICAL IMPORTANCE AND INTERLINKAGE OF HEALTH WELLBEING AND RESILIENCE.</a:t>
            </a:r>
          </a:p>
          <a:p>
            <a:pPr marL="180897" indent="-180897">
              <a:buFont typeface="Wingdings" pitchFamily="2" charset="2"/>
              <a:buChar char="q"/>
            </a:pPr>
            <a:r>
              <a:rPr lang="en-GB" dirty="0" smtClean="0"/>
              <a:t>LYNNE FREIDLI WORK FOR WHO EUROPE IS PARTICULARILY SIGNIFICANT  MENTAL HEALTH,HEALTH INEQUALITIES AND RESILIENCE.</a:t>
            </a:r>
          </a:p>
          <a:p>
            <a:pPr marL="180897" indent="-180897">
              <a:buFont typeface="Wingdings" pitchFamily="2" charset="2"/>
              <a:buChar char="q"/>
            </a:pPr>
            <a:r>
              <a:rPr lang="en-GB" dirty="0" smtClean="0"/>
              <a:t>SO TOO DANNY DORLING ACTION  ON SPACIAL SEGREGATION OF OUR CITIES WITH GHETTOS OF SOCIAL HOUSING AND THE IMPACT ON HEALTH INEQUALITIES</a:t>
            </a:r>
          </a:p>
          <a:p>
            <a:pPr marL="180897" indent="-180897">
              <a:buFont typeface="Wingdings" pitchFamily="2" charset="2"/>
              <a:buChar char="q"/>
            </a:pPr>
            <a:r>
              <a:rPr lang="en-GB" dirty="0" smtClean="0"/>
              <a:t>PLACE,SPACE AND ENVIRONMENT HOLD GRAET IMPORTANCE ON</a:t>
            </a:r>
          </a:p>
          <a:p>
            <a:pPr marL="663289" lvl="1" indent="-180897">
              <a:buFont typeface="Wingdings" pitchFamily="2" charset="2"/>
              <a:buChar char="q"/>
            </a:pPr>
            <a:r>
              <a:rPr lang="en-GB" dirty="0" smtClean="0"/>
              <a:t>HEALTH AND WELLBEING</a:t>
            </a:r>
          </a:p>
          <a:p>
            <a:pPr marL="663289" lvl="1" indent="-180897">
              <a:buFont typeface="Wingdings" pitchFamily="2" charset="2"/>
              <a:buChar char="q"/>
            </a:pPr>
            <a:r>
              <a:rPr lang="en-GB" dirty="0" smtClean="0"/>
              <a:t>ACTIVITY</a:t>
            </a:r>
          </a:p>
          <a:p>
            <a:pPr marL="663289" lvl="1" indent="-180897">
              <a:buFont typeface="Wingdings" pitchFamily="2" charset="2"/>
              <a:buChar char="q"/>
            </a:pPr>
            <a:r>
              <a:rPr lang="en-GB" dirty="0" smtClean="0"/>
              <a:t>PSYCHSOCIAL WELLBEING</a:t>
            </a:r>
          </a:p>
          <a:p>
            <a:pPr marL="663289" lvl="1" indent="-180897">
              <a:buFont typeface="Wingdings" pitchFamily="2" charset="2"/>
              <a:buChar char="q"/>
            </a:pPr>
            <a:r>
              <a:rPr lang="en-GB" dirty="0" smtClean="0"/>
              <a:t>AIR QUALITY</a:t>
            </a:r>
          </a:p>
          <a:p>
            <a:pPr marL="663289" lvl="1" indent="-180897">
              <a:buFont typeface="Wingdings" pitchFamily="2" charset="2"/>
              <a:buChar char="q"/>
            </a:pPr>
            <a:r>
              <a:rPr lang="en-GB" dirty="0" smtClean="0"/>
              <a:t>NOISE</a:t>
            </a:r>
          </a:p>
          <a:p>
            <a:pPr marL="663289" lvl="1" indent="-180897">
              <a:buFont typeface="Wingdings" pitchFamily="2" charset="2"/>
              <a:buChar char="q"/>
            </a:pPr>
            <a:r>
              <a:rPr lang="en-GB" dirty="0" smtClean="0"/>
              <a:t>INJURIES</a:t>
            </a:r>
          </a:p>
          <a:p>
            <a:pPr marL="663289" lvl="1" indent="-180897">
              <a:buFont typeface="Wingdings" pitchFamily="2" charset="2"/>
              <a:buChar char="q"/>
            </a:pPr>
            <a:r>
              <a:rPr lang="en-GB" dirty="0" smtClean="0"/>
              <a:t>SUSTAINABLE HOUSING AND ENERGY.</a:t>
            </a:r>
          </a:p>
          <a:p>
            <a:pPr marL="180897" indent="-180897">
              <a:buFont typeface="Wingdings" pitchFamily="2" charset="2"/>
              <a:buChar char="q"/>
            </a:pPr>
            <a:r>
              <a:rPr lang="en-GB" dirty="0" smtClean="0"/>
              <a:t>FEELING GOOD ABOUT WHERE WE LIVE = 200% LESS LIKELY TO BE IN LOWEST GROUP FOR MENTAL HEALTH</a:t>
            </a:r>
          </a:p>
          <a:p>
            <a:pPr marL="663289" lvl="1" indent="-180897">
              <a:buFont typeface="Wingdings" pitchFamily="2" charset="2"/>
              <a:buChar char="q"/>
            </a:pPr>
            <a:endParaRPr lang="en-GB" dirty="0" smtClean="0"/>
          </a:p>
          <a:p>
            <a:pPr marL="663289" lvl="1" indent="-180897">
              <a:buFont typeface="Wingdings" pitchFamily="2" charset="2"/>
              <a:buChar char="q"/>
            </a:pPr>
            <a:endParaRPr lang="en-GB" dirty="0"/>
          </a:p>
        </p:txBody>
      </p:sp>
      <p:sp>
        <p:nvSpPr>
          <p:cNvPr id="4" name="Slide Number Placeholder 3"/>
          <p:cNvSpPr>
            <a:spLocks noGrp="1"/>
          </p:cNvSpPr>
          <p:nvPr>
            <p:ph type="sldNum" sz="quarter" idx="10"/>
          </p:nvPr>
        </p:nvSpPr>
        <p:spPr/>
        <p:txBody>
          <a:bodyPr/>
          <a:lstStyle/>
          <a:p>
            <a:fld id="{69901A9A-E54E-4ACF-ADA8-83F7474D0E2C}"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47601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10C05-43DF-4B92-83C4-48B67A601418}" type="slidenum">
              <a:rPr lang="en-GB" smtClean="0"/>
              <a:t>16</a:t>
            </a:fld>
            <a:endParaRPr lang="en-GB" dirty="0"/>
          </a:p>
        </p:txBody>
      </p:sp>
    </p:spTree>
    <p:extLst>
      <p:ext uri="{BB962C8B-B14F-4D97-AF65-F5344CB8AC3E}">
        <p14:creationId xmlns:p14="http://schemas.microsoft.com/office/powerpoint/2010/main" val="649973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10C05-43DF-4B92-83C4-48B67A601418}" type="slidenum">
              <a:rPr lang="en-GB" smtClean="0"/>
              <a:t>17</a:t>
            </a:fld>
            <a:endParaRPr lang="en-GB" dirty="0"/>
          </a:p>
        </p:txBody>
      </p:sp>
    </p:spTree>
    <p:extLst>
      <p:ext uri="{BB962C8B-B14F-4D97-AF65-F5344CB8AC3E}">
        <p14:creationId xmlns:p14="http://schemas.microsoft.com/office/powerpoint/2010/main" val="341037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901A9A-E54E-4ACF-ADA8-83F7474D0E2C}"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413977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10C05-43DF-4B92-83C4-48B67A601418}" type="slidenum">
              <a:rPr lang="en-GB" smtClean="0"/>
              <a:t>19</a:t>
            </a:fld>
            <a:endParaRPr lang="en-GB" dirty="0"/>
          </a:p>
        </p:txBody>
      </p:sp>
    </p:spTree>
    <p:extLst>
      <p:ext uri="{BB962C8B-B14F-4D97-AF65-F5344CB8AC3E}">
        <p14:creationId xmlns:p14="http://schemas.microsoft.com/office/powerpoint/2010/main" val="105932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3887" indent="-301495" eaLnBrk="0" hangingPunct="0">
              <a:defRPr>
                <a:solidFill>
                  <a:schemeClr val="tx1"/>
                </a:solidFill>
                <a:latin typeface="Arial" charset="0"/>
              </a:defRPr>
            </a:lvl2pPr>
            <a:lvl3pPr marL="1205979" indent="-241196" eaLnBrk="0" hangingPunct="0">
              <a:defRPr>
                <a:solidFill>
                  <a:schemeClr val="tx1"/>
                </a:solidFill>
                <a:latin typeface="Arial" charset="0"/>
              </a:defRPr>
            </a:lvl3pPr>
            <a:lvl4pPr marL="1688371" indent="-241196" eaLnBrk="0" hangingPunct="0">
              <a:defRPr>
                <a:solidFill>
                  <a:schemeClr val="tx1"/>
                </a:solidFill>
                <a:latin typeface="Arial" charset="0"/>
              </a:defRPr>
            </a:lvl4pPr>
            <a:lvl5pPr marL="2170763" indent="-241196" eaLnBrk="0" hangingPunct="0">
              <a:defRPr>
                <a:solidFill>
                  <a:schemeClr val="tx1"/>
                </a:solidFill>
                <a:latin typeface="Arial" charset="0"/>
              </a:defRPr>
            </a:lvl5pPr>
            <a:lvl6pPr marL="2653154" indent="-241196" eaLnBrk="0" fontAlgn="base" hangingPunct="0">
              <a:spcBef>
                <a:spcPct val="0"/>
              </a:spcBef>
              <a:spcAft>
                <a:spcPct val="0"/>
              </a:spcAft>
              <a:defRPr>
                <a:solidFill>
                  <a:schemeClr val="tx1"/>
                </a:solidFill>
                <a:latin typeface="Arial" charset="0"/>
              </a:defRPr>
            </a:lvl6pPr>
            <a:lvl7pPr marL="3135546" indent="-241196" eaLnBrk="0" fontAlgn="base" hangingPunct="0">
              <a:spcBef>
                <a:spcPct val="0"/>
              </a:spcBef>
              <a:spcAft>
                <a:spcPct val="0"/>
              </a:spcAft>
              <a:defRPr>
                <a:solidFill>
                  <a:schemeClr val="tx1"/>
                </a:solidFill>
                <a:latin typeface="Arial" charset="0"/>
              </a:defRPr>
            </a:lvl7pPr>
            <a:lvl8pPr marL="3617938" indent="-241196" eaLnBrk="0" fontAlgn="base" hangingPunct="0">
              <a:spcBef>
                <a:spcPct val="0"/>
              </a:spcBef>
              <a:spcAft>
                <a:spcPct val="0"/>
              </a:spcAft>
              <a:defRPr>
                <a:solidFill>
                  <a:schemeClr val="tx1"/>
                </a:solidFill>
                <a:latin typeface="Arial" charset="0"/>
              </a:defRPr>
            </a:lvl8pPr>
            <a:lvl9pPr marL="4100330" indent="-241196" eaLnBrk="0" fontAlgn="base" hangingPunct="0">
              <a:spcBef>
                <a:spcPct val="0"/>
              </a:spcBef>
              <a:spcAft>
                <a:spcPct val="0"/>
              </a:spcAft>
              <a:defRPr>
                <a:solidFill>
                  <a:schemeClr val="tx1"/>
                </a:solidFill>
                <a:latin typeface="Arial" charset="0"/>
              </a:defRPr>
            </a:lvl9pPr>
          </a:lstStyle>
          <a:p>
            <a:pPr eaLnBrk="1" hangingPunct="1"/>
            <a:fld id="{BD35A42B-5B2D-4101-879A-4EB257FC2A9B}" type="slidenum">
              <a:rPr lang="en-GB">
                <a:solidFill>
                  <a:prstClr val="black"/>
                </a:solidFill>
              </a:rPr>
              <a:pPr eaLnBrk="1" hangingPunct="1"/>
              <a:t>2</a:t>
            </a:fld>
            <a:endParaRPr lang="en-GB" dirty="0">
              <a:solidFill>
                <a:prstClr val="black"/>
              </a:solidFill>
            </a:endParaRPr>
          </a:p>
        </p:txBody>
      </p:sp>
      <p:sp>
        <p:nvSpPr>
          <p:cNvPr id="26627" name="Slide Image Placeholder 1"/>
          <p:cNvSpPr>
            <a:spLocks noGrp="1" noRot="1" noChangeAspect="1" noTextEdit="1"/>
          </p:cNvSpPr>
          <p:nvPr>
            <p:ph type="sldImg"/>
          </p:nvPr>
        </p:nvSpPr>
        <p:spPr>
          <a:xfrm>
            <a:off x="1668463" y="117475"/>
            <a:ext cx="3254375" cy="2441575"/>
          </a:xfrm>
          <a:ln/>
        </p:spPr>
      </p:sp>
      <p:sp>
        <p:nvSpPr>
          <p:cNvPr id="26628" name="Notes Placeholder 2"/>
          <p:cNvSpPr>
            <a:spLocks noGrp="1"/>
          </p:cNvSpPr>
          <p:nvPr>
            <p:ph type="body" idx="1"/>
          </p:nvPr>
        </p:nvSpPr>
        <p:spPr>
          <a:xfrm>
            <a:off x="688673" y="2638282"/>
            <a:ext cx="5504467" cy="645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0" tIns="48210" rIns="96420" bIns="48210"/>
          <a:lstStyle/>
          <a:p>
            <a:pPr marL="361794" indent="-361794">
              <a:lnSpc>
                <a:spcPct val="115000"/>
              </a:lnSpc>
              <a:buFont typeface="Arial" pitchFamily="34" charset="0"/>
              <a:buChar char="•"/>
            </a:pPr>
            <a:r>
              <a:rPr lang="en-GB" b="1" dirty="0" smtClean="0">
                <a:solidFill>
                  <a:prstClr val="black"/>
                </a:solidFill>
                <a:ea typeface="Calibri"/>
                <a:cs typeface="Times New Roman"/>
              </a:rPr>
              <a:t>COMPLETED 3 REVIEWS : GLOBAL COMMISSION CLOSING THE GAP IN A GENERATION. ENGLISH REVIEW FAIR SOCIETY HEALTHY LIVES AND IN OCTOBER WE WILL FORMALLY PUBLISH THE EUROPEAN REVIEW OF THE SDH AND THE HEALTH DIVIDE.</a:t>
            </a:r>
          </a:p>
          <a:p>
            <a:pPr marL="361794" indent="-361794">
              <a:lnSpc>
                <a:spcPct val="115000"/>
              </a:lnSpc>
              <a:buFont typeface="Arial" pitchFamily="34" charset="0"/>
              <a:buChar char="•"/>
            </a:pPr>
            <a:r>
              <a:rPr lang="en-GB" b="1" dirty="0" smtClean="0">
                <a:solidFill>
                  <a:prstClr val="black"/>
                </a:solidFill>
                <a:ea typeface="Calibri"/>
                <a:cs typeface="Times New Roman"/>
              </a:rPr>
              <a:t>CONSISTENCY OF MESSAGE FROM THE EVIDENCE:</a:t>
            </a:r>
          </a:p>
          <a:p>
            <a:pPr marL="361794" indent="-361794">
              <a:lnSpc>
                <a:spcPct val="115000"/>
              </a:lnSpc>
              <a:buFont typeface="Arial" pitchFamily="34" charset="0"/>
              <a:buChar char="•"/>
            </a:pPr>
            <a:r>
              <a:rPr lang="en-GB" b="1" dirty="0" smtClean="0">
                <a:solidFill>
                  <a:prstClr val="black"/>
                </a:solidFill>
                <a:ea typeface="Calibri"/>
                <a:cs typeface="Times New Roman"/>
              </a:rPr>
              <a:t>HEALTH INEQUALITIES VARY CONSIDERABLY BETWEEN AND WITHIN COUNTRIES,ACROSS REGIONS AND ACROSS CITIES</a:t>
            </a:r>
          </a:p>
          <a:p>
            <a:pPr marL="361794" indent="-361794">
              <a:lnSpc>
                <a:spcPct val="115000"/>
              </a:lnSpc>
              <a:buFont typeface="Symbol"/>
              <a:buChar char=""/>
            </a:pPr>
            <a:r>
              <a:rPr lang="en-GB" b="1" dirty="0" smtClean="0">
                <a:solidFill>
                  <a:prstClr val="black"/>
                </a:solidFill>
                <a:ea typeface="Calibri"/>
                <a:cs typeface="Times New Roman"/>
              </a:rPr>
              <a:t>THOSE  </a:t>
            </a:r>
            <a:r>
              <a:rPr lang="en-GB" b="1" dirty="0">
                <a:solidFill>
                  <a:prstClr val="black"/>
                </a:solidFill>
                <a:ea typeface="Calibri"/>
                <a:cs typeface="Times New Roman"/>
              </a:rPr>
              <a:t>INEQUALITIES ARISE FROM SOCIAL INEQUALITIES IN THE CONDITIONS IN WHICH PEOPLE ARE BORN, GROW, </a:t>
            </a:r>
            <a:r>
              <a:rPr lang="en-GB" b="1" dirty="0" smtClean="0">
                <a:solidFill>
                  <a:prstClr val="black"/>
                </a:solidFill>
                <a:ea typeface="Calibri"/>
                <a:cs typeface="Times New Roman"/>
              </a:rPr>
              <a:t>LIVE,LEARN, </a:t>
            </a:r>
            <a:r>
              <a:rPr lang="en-GB" b="1" dirty="0">
                <a:solidFill>
                  <a:prstClr val="black"/>
                </a:solidFill>
                <a:ea typeface="Calibri"/>
                <a:cs typeface="Times New Roman"/>
              </a:rPr>
              <a:t>WORK AND </a:t>
            </a:r>
            <a:r>
              <a:rPr lang="en-GB" b="1" dirty="0" smtClean="0">
                <a:solidFill>
                  <a:prstClr val="black"/>
                </a:solidFill>
                <a:ea typeface="Calibri"/>
                <a:cs typeface="Times New Roman"/>
              </a:rPr>
              <a:t>AGE AND IN INEQUALITIES IN POWER,MONEY AND RESOURCES</a:t>
            </a:r>
            <a:endParaRPr lang="en-GB" sz="1100" dirty="0">
              <a:solidFill>
                <a:prstClr val="black"/>
              </a:solidFill>
              <a:ea typeface="Calibri"/>
              <a:cs typeface="Times New Roman"/>
            </a:endParaRPr>
          </a:p>
          <a:p>
            <a:pPr marL="361794" indent="-361794">
              <a:lnSpc>
                <a:spcPct val="115000"/>
              </a:lnSpc>
              <a:buFont typeface="Symbol"/>
              <a:buChar char=""/>
            </a:pPr>
            <a:r>
              <a:rPr lang="en-GB" b="1" dirty="0">
                <a:solidFill>
                  <a:prstClr val="black"/>
                </a:solidFill>
                <a:ea typeface="Calibri"/>
                <a:cs typeface="Times New Roman"/>
              </a:rPr>
              <a:t>THESE CONDITIONS LEAD TO AN ACCUMULATION OF BOTH DISADVANTAGE AND HEALTH HAZARD THROUGHOUT LIFE WITH EARLY CHILDHOOD EXPERIENCES HAVING THE MOST PROFOUND </a:t>
            </a:r>
            <a:r>
              <a:rPr lang="en-GB" b="1" dirty="0" smtClean="0">
                <a:solidFill>
                  <a:prstClr val="black"/>
                </a:solidFill>
                <a:ea typeface="Calibri"/>
                <a:cs typeface="Times New Roman"/>
              </a:rPr>
              <a:t>LIFELONG EFFECTS AS SET OUT I N GRAHAM ALLENS REVIEW OF EARLY YEARS.</a:t>
            </a:r>
            <a:endParaRPr lang="en-GB" sz="1100" dirty="0">
              <a:solidFill>
                <a:prstClr val="black"/>
              </a:solidFill>
              <a:ea typeface="Calibri"/>
              <a:cs typeface="Times New Roman"/>
            </a:endParaRPr>
          </a:p>
          <a:p>
            <a:pPr marL="361794" indent="-361794">
              <a:lnSpc>
                <a:spcPct val="115000"/>
              </a:lnSpc>
              <a:buFont typeface="Symbol"/>
              <a:buChar char=""/>
            </a:pPr>
            <a:r>
              <a:rPr lang="en-GB" b="1" dirty="0">
                <a:solidFill>
                  <a:prstClr val="black"/>
                </a:solidFill>
                <a:ea typeface="Calibri"/>
                <a:cs typeface="Times New Roman"/>
              </a:rPr>
              <a:t>THIS PERSISTENT INEQUALITY OF SOCIAL CLASS IS INTERWOVEN AND OVERLAID WITH DISADVANTAGE OF GENDER, ETHNCITY, SEXUAL ORIENTATION, DISABILITY, AGE RELIGION AND BELIEF.</a:t>
            </a:r>
            <a:endParaRPr lang="en-GB" sz="1100" dirty="0">
              <a:solidFill>
                <a:prstClr val="black"/>
              </a:solidFill>
              <a:ea typeface="Calibri"/>
              <a:cs typeface="Times New Roman"/>
            </a:endParaRPr>
          </a:p>
          <a:p>
            <a:pPr marL="361794" indent="-361794">
              <a:lnSpc>
                <a:spcPct val="115000"/>
              </a:lnSpc>
              <a:buFont typeface="Symbol"/>
              <a:buChar char=""/>
            </a:pPr>
            <a:r>
              <a:rPr lang="en-GB" b="1" dirty="0" smtClean="0">
                <a:solidFill>
                  <a:prstClr val="black"/>
                </a:solidFill>
                <a:ea typeface="Calibri"/>
                <a:cs typeface="Times New Roman"/>
              </a:rPr>
              <a:t>THE EVIDENCE IS THAT SOCIALLY COHESIVE SOCITIES WITH DEVELOPED WELFARE STATES,HIGH QUALITY EDUCATION AND HEALTH SERVICES HAVE CREATED THE CONDITIONS WITHIN WHICH PEOPLE HAVE FREEDOM TO THRIVE AND FLOURISH.</a:t>
            </a:r>
            <a:endParaRPr lang="en-GB" dirty="0">
              <a:solidFill>
                <a:prstClr val="black"/>
              </a:solidFill>
              <a:ea typeface="Calibri"/>
              <a:cs typeface="Times New Roman"/>
            </a:endParaRPr>
          </a:p>
          <a:p>
            <a:pPr marL="361794" indent="-361794">
              <a:lnSpc>
                <a:spcPct val="115000"/>
              </a:lnSpc>
              <a:buFont typeface="Symbol"/>
              <a:buChar char=""/>
            </a:pPr>
            <a:r>
              <a:rPr lang="en-GB" b="1" dirty="0" smtClean="0">
                <a:solidFill>
                  <a:prstClr val="black"/>
                </a:solidFill>
                <a:ea typeface="Calibri"/>
                <a:cs typeface="Times New Roman"/>
              </a:rPr>
              <a:t>THE GLOBAL RECESSION AND NATIONAL ECONOMIC CRISIS IN THE UK HAS EXACERBATED THE</a:t>
            </a:r>
            <a:r>
              <a:rPr lang="en-GB" b="1" baseline="0" dirty="0" smtClean="0">
                <a:solidFill>
                  <a:prstClr val="black"/>
                </a:solidFill>
                <a:ea typeface="Calibri"/>
                <a:cs typeface="Times New Roman"/>
              </a:rPr>
              <a:t> GAP</a:t>
            </a:r>
            <a:r>
              <a:rPr lang="en-GB" b="1" dirty="0" smtClean="0">
                <a:solidFill>
                  <a:prstClr val="black"/>
                </a:solidFill>
                <a:ea typeface="Calibri"/>
                <a:cs typeface="Times New Roman"/>
              </a:rPr>
              <a:t> AND EXPOSED STARK SOCIAL AND ECONOMIC INEQUALITIES.</a:t>
            </a:r>
          </a:p>
          <a:p>
            <a:pPr marL="361794" indent="-361794">
              <a:lnSpc>
                <a:spcPct val="115000"/>
              </a:lnSpc>
              <a:buFont typeface="Symbol"/>
              <a:buChar char=""/>
            </a:pPr>
            <a:r>
              <a:rPr lang="en-GB" b="1" dirty="0" smtClean="0">
                <a:solidFill>
                  <a:prstClr val="black"/>
                </a:solidFill>
                <a:ea typeface="Calibri"/>
                <a:cs typeface="Times New Roman"/>
              </a:rPr>
              <a:t>A HUMAN RIGHTS APPROACH SUPPORTS PRIORITY TO IMPROVING HEALTH AND NARROWING THE GAP AS A MATTER OF SOCIAL JUSTICE.</a:t>
            </a:r>
          </a:p>
          <a:p>
            <a:pPr marL="361794" indent="-361794">
              <a:lnSpc>
                <a:spcPct val="115000"/>
              </a:lnSpc>
              <a:buFont typeface="Symbol"/>
              <a:buChar char=""/>
            </a:pPr>
            <a:r>
              <a:rPr lang="en-GB" b="1" dirty="0" smtClean="0">
                <a:solidFill>
                  <a:prstClr val="black"/>
                </a:solidFill>
                <a:ea typeface="Calibri"/>
                <a:cs typeface="Times New Roman"/>
              </a:rPr>
              <a:t>INEQUALITIES IN HEALTH ARE WIDESPREAD,PERSISTENT,UNECCESSARY,DTRIMENTAL TO US ALL AND UNJUST.</a:t>
            </a:r>
          </a:p>
          <a:p>
            <a:pPr marL="361794" indent="-361794">
              <a:lnSpc>
                <a:spcPct val="115000"/>
              </a:lnSpc>
              <a:buFont typeface="Symbol"/>
              <a:buChar char=""/>
            </a:pPr>
            <a:r>
              <a:rPr lang="en-GB" b="1" dirty="0" smtClean="0">
                <a:solidFill>
                  <a:prstClr val="black"/>
                </a:solidFill>
                <a:ea typeface="Calibri"/>
                <a:cs typeface="Times New Roman"/>
              </a:rPr>
              <a:t>THE EVIDENCE IS CLEAR WITH THE RIGHT CHIOCES OF POLICY PROGRESS CAN BE MADE.</a:t>
            </a:r>
            <a:endParaRPr lang="en-GB" sz="1100" dirty="0">
              <a:ea typeface="Calibri"/>
              <a:cs typeface="Times New Roman"/>
            </a:endParaRPr>
          </a:p>
          <a:p>
            <a:endParaRPr lang="en-US" dirty="0" smtClean="0"/>
          </a:p>
        </p:txBody>
      </p:sp>
      <p:sp>
        <p:nvSpPr>
          <p:cNvPr id="26629" name="Slide Number Placeholder 3"/>
          <p:cNvSpPr txBox="1">
            <a:spLocks noGrp="1"/>
          </p:cNvSpPr>
          <p:nvPr/>
        </p:nvSpPr>
        <p:spPr bwMode="auto">
          <a:xfrm>
            <a:off x="3899202" y="9500537"/>
            <a:ext cx="2980971" cy="50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0" tIns="48210" rIns="96420" bIns="4821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64307" eaLnBrk="1" fontAlgn="base" hangingPunct="1">
              <a:spcBef>
                <a:spcPct val="0"/>
              </a:spcBef>
              <a:spcAft>
                <a:spcPct val="0"/>
              </a:spcAft>
            </a:pPr>
            <a:fld id="{18C16B27-A3A3-4C17-912E-259E9C143A38}" type="slidenum">
              <a:rPr lang="en-US" sz="1300">
                <a:solidFill>
                  <a:prstClr val="black"/>
                </a:solidFill>
              </a:rPr>
              <a:pPr algn="r" defTabSz="964307" eaLnBrk="1" fontAlgn="base" hangingPunct="1">
                <a:spcBef>
                  <a:spcPct val="0"/>
                </a:spcBef>
                <a:spcAft>
                  <a:spcPct val="0"/>
                </a:spcAft>
              </a:pPr>
              <a:t>2</a:t>
            </a:fld>
            <a:endParaRPr lang="en-US" sz="1300"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66564" name="Slide Number Placeholder 3"/>
          <p:cNvSpPr txBox="1">
            <a:spLocks noGrp="1"/>
          </p:cNvSpPr>
          <p:nvPr/>
        </p:nvSpPr>
        <p:spPr bwMode="auto">
          <a:xfrm>
            <a:off x="3899490" y="9500137"/>
            <a:ext cx="2980785" cy="50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3" tIns="46496" rIns="92993" bIns="4649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B7C44E95-11EB-425E-8DDB-9741A3C74488}" type="slidenum">
              <a:rPr lang="en-US" sz="1300">
                <a:solidFill>
                  <a:prstClr val="black"/>
                </a:solidFill>
              </a:rPr>
              <a:pPr algn="r" eaLnBrk="1" fontAlgn="base" hangingPunct="1">
                <a:spcBef>
                  <a:spcPct val="0"/>
                </a:spcBef>
                <a:spcAft>
                  <a:spcPct val="0"/>
                </a:spcAft>
              </a:pPr>
              <a:t>20</a:t>
            </a:fld>
            <a:endParaRPr lang="en-US" sz="1300"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695101" y="3977393"/>
            <a:ext cx="5505450" cy="45012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1794" indent="-361794">
              <a:lnSpc>
                <a:spcPct val="115000"/>
              </a:lnSpc>
              <a:buFont typeface="Symbol"/>
              <a:buChar char=""/>
            </a:pPr>
            <a:r>
              <a:rPr lang="en-GB" dirty="0">
                <a:ea typeface="Calibri"/>
                <a:cs typeface="Times New Roman"/>
              </a:rPr>
              <a:t>INEQUALITIES ACCUMUALTE ACROSS THE LIFE COURSE AND RELATES TO SICIO ECONOMIC STATUS.</a:t>
            </a:r>
            <a:endParaRPr lang="en-GB" sz="1100" dirty="0">
              <a:ea typeface="Calibri"/>
              <a:cs typeface="Times New Roman"/>
            </a:endParaRPr>
          </a:p>
          <a:p>
            <a:pPr marL="361794" indent="-361794">
              <a:lnSpc>
                <a:spcPct val="115000"/>
              </a:lnSpc>
              <a:buFont typeface="Symbol"/>
              <a:buChar char=""/>
            </a:pPr>
            <a:r>
              <a:rPr lang="en-GB" dirty="0">
                <a:ea typeface="Calibri"/>
                <a:cs typeface="Times New Roman"/>
              </a:rPr>
              <a:t>ECONOMIC ADVANTAGE AND DISADVANTAGE IS REINFORCED TO THE NEXT GENERATION EXARCERBATED BY OTHER INEQUALITIES GENDER , ETHNICITY ETC.</a:t>
            </a:r>
            <a:endParaRPr lang="en-GB" sz="1100" dirty="0">
              <a:ea typeface="Calibri"/>
              <a:cs typeface="Times New Roman"/>
            </a:endParaRPr>
          </a:p>
          <a:p>
            <a:pPr marL="361794" indent="-361794">
              <a:lnSpc>
                <a:spcPct val="115000"/>
              </a:lnSpc>
              <a:buFont typeface="Symbol"/>
              <a:buChar char=""/>
            </a:pPr>
            <a:r>
              <a:rPr lang="en-GB" dirty="0">
                <a:ea typeface="Calibri"/>
                <a:cs typeface="Times New Roman"/>
              </a:rPr>
              <a:t>IN PARTICULR EDUCATION INEQUALITIES HAVE AN IMPACT OVER THE LIFE SPAN NOT JUST IN EDUCATION.</a:t>
            </a:r>
            <a:endParaRPr lang="en-GB" sz="1100" dirty="0">
              <a:ea typeface="Calibri"/>
              <a:cs typeface="Times New Roman"/>
            </a:endParaRPr>
          </a:p>
          <a:p>
            <a:pPr marL="964783">
              <a:lnSpc>
                <a:spcPct val="115000"/>
              </a:lnSpc>
              <a:spcAft>
                <a:spcPts val="1055"/>
              </a:spcAft>
            </a:pPr>
            <a:r>
              <a:rPr lang="en-GB" dirty="0">
                <a:ea typeface="Calibri"/>
                <a:cs typeface="Times New Roman"/>
              </a:rPr>
              <a:t> ”DIFERENCE IN PARTICIPATION IN EDUCATION PERSIST THROUGHOPUT LIFE IMPACTING ON LIFE CHANCES,WEALTH , ACCESS TO HOUSING,AND POORER HEALTH. CLEAR SOCIAL GRADIENT IN HEALTH RELATED TO EDUCATIONAL STATUS : GRADUTES ARE SIGNIFICANTLY HEALTHIER THAN THOSE WITH </a:t>
            </a:r>
            <a:r>
              <a:rPr lang="en-GB" dirty="0" smtClean="0">
                <a:ea typeface="Calibri"/>
                <a:cs typeface="Times New Roman"/>
              </a:rPr>
              <a:t> NO </a:t>
            </a:r>
            <a:r>
              <a:rPr lang="en-GB" dirty="0">
                <a:ea typeface="Calibri"/>
                <a:cs typeface="Times New Roman"/>
              </a:rPr>
              <a:t>QUALIFICATION.</a:t>
            </a:r>
            <a:endParaRPr lang="en-GB" sz="1100" dirty="0">
              <a:ea typeface="Calibri"/>
              <a:cs typeface="Times New Roman"/>
            </a:endParaRPr>
          </a:p>
          <a:p>
            <a:pPr>
              <a:spcBef>
                <a:spcPct val="0"/>
              </a:spcBef>
            </a:pPr>
            <a:endParaRPr lang="en-GB"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3887" indent="-301495">
              <a:defRPr>
                <a:solidFill>
                  <a:schemeClr val="tx1"/>
                </a:solidFill>
                <a:latin typeface="Calibri" pitchFamily="34" charset="0"/>
              </a:defRPr>
            </a:lvl2pPr>
            <a:lvl3pPr marL="1205979" indent="-241196">
              <a:defRPr>
                <a:solidFill>
                  <a:schemeClr val="tx1"/>
                </a:solidFill>
                <a:latin typeface="Calibri" pitchFamily="34" charset="0"/>
              </a:defRPr>
            </a:lvl3pPr>
            <a:lvl4pPr marL="1688371" indent="-241196">
              <a:defRPr>
                <a:solidFill>
                  <a:schemeClr val="tx1"/>
                </a:solidFill>
                <a:latin typeface="Calibri" pitchFamily="34" charset="0"/>
              </a:defRPr>
            </a:lvl4pPr>
            <a:lvl5pPr marL="2170763" indent="-241196">
              <a:defRPr>
                <a:solidFill>
                  <a:schemeClr val="tx1"/>
                </a:solidFill>
                <a:latin typeface="Calibri" pitchFamily="34" charset="0"/>
              </a:defRPr>
            </a:lvl5pPr>
            <a:lvl6pPr marL="2653154" indent="-241196" fontAlgn="base">
              <a:spcBef>
                <a:spcPct val="0"/>
              </a:spcBef>
              <a:spcAft>
                <a:spcPct val="0"/>
              </a:spcAft>
              <a:defRPr>
                <a:solidFill>
                  <a:schemeClr val="tx1"/>
                </a:solidFill>
                <a:latin typeface="Calibri" pitchFamily="34" charset="0"/>
              </a:defRPr>
            </a:lvl6pPr>
            <a:lvl7pPr marL="3135546" indent="-241196" fontAlgn="base">
              <a:spcBef>
                <a:spcPct val="0"/>
              </a:spcBef>
              <a:spcAft>
                <a:spcPct val="0"/>
              </a:spcAft>
              <a:defRPr>
                <a:solidFill>
                  <a:schemeClr val="tx1"/>
                </a:solidFill>
                <a:latin typeface="Calibri" pitchFamily="34" charset="0"/>
              </a:defRPr>
            </a:lvl7pPr>
            <a:lvl8pPr marL="3617938" indent="-241196" fontAlgn="base">
              <a:spcBef>
                <a:spcPct val="0"/>
              </a:spcBef>
              <a:spcAft>
                <a:spcPct val="0"/>
              </a:spcAft>
              <a:defRPr>
                <a:solidFill>
                  <a:schemeClr val="tx1"/>
                </a:solidFill>
                <a:latin typeface="Calibri" pitchFamily="34" charset="0"/>
              </a:defRPr>
            </a:lvl8pPr>
            <a:lvl9pPr marL="4100330" indent="-24119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4E91B0-26EE-4D26-95F2-C1EFEFEF2246}" type="slidenum">
              <a:rPr lang="en-GB">
                <a:solidFill>
                  <a:prstClr val="black"/>
                </a:solidFill>
              </a:rPr>
              <a:pPr fontAlgn="base">
                <a:spcBef>
                  <a:spcPct val="0"/>
                </a:spcBef>
                <a:spcAft>
                  <a:spcPct val="0"/>
                </a:spcAft>
              </a:pPr>
              <a:t>3</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8300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Life expectancy drop</a:t>
            </a:r>
            <a:r>
              <a:rPr lang="en-GB" baseline="0" dirty="0" smtClean="0"/>
              <a:t> – not significant. </a:t>
            </a:r>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30275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Healthy</a:t>
            </a:r>
            <a:r>
              <a:rPr lang="en-GB" baseline="0" dirty="0" smtClean="0"/>
              <a:t> life expectancy at birth is well below the pension age of the majority.  People will need to continue to work in fair or poor health if they are to reach retirement age. </a:t>
            </a:r>
          </a:p>
          <a:p>
            <a:endParaRPr lang="en-GB" baseline="0" dirty="0" smtClean="0"/>
          </a:p>
          <a:p>
            <a:r>
              <a:rPr lang="en-GB" baseline="0" dirty="0" smtClean="0"/>
              <a:t>Survey: Healthy Life Expectancy at birth for Upper Tier Local Authorities: England, 2010-12, at: http://goo.gl/EfYHV4</a:t>
            </a:r>
          </a:p>
          <a:p>
            <a:r>
              <a:rPr lang="en-GB" baseline="0" dirty="0" smtClean="0"/>
              <a:t>How long in poor health: for women, 19.7 years, for men 16 years. </a:t>
            </a:r>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05263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36994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dirty="0" smtClean="0">
              <a:effectLst/>
            </a:endParaRPr>
          </a:p>
          <a:p>
            <a:r>
              <a:rPr lang="en-GB" dirty="0"/>
              <a:t>The attainment gap between the percentage achieving 5 or more GCSEs at grade A* to C or equivalent including English and mathematics has narrowed by 1.0 percentage point between 2008/09 and 2012/13 with 37.9 per cent of pupils known to be eligible for FSM achieving this indicator compared with 64.6 per cent of all other pupils. The attainment gap for the percentage achieving any 5 or more GCSEs at grade A* to C or equivalent  narrowed by 8.0 percentage points between 2008/09 and 2012/13, with 69.3 per cent of pupils eligible for FSM achieving this indicator in 2012/13, compared with 85.3 per cent of all other pupils.</a:t>
            </a:r>
            <a:r>
              <a:rPr lang="en-GB" u="sng" baseline="30000" dirty="0"/>
              <a:t> </a:t>
            </a:r>
            <a:endParaRPr lang="en-GB" dirty="0"/>
          </a:p>
          <a:p>
            <a:r>
              <a:rPr lang="en-GB" dirty="0"/>
              <a:t>GCSE and Equivalent Attainment by Pupil Characteristics in England 2012/13, Department for Education, January 2014.  (</a:t>
            </a:r>
            <a:r>
              <a:rPr lang="en-GB" u="sng" dirty="0">
                <a:hlinkClick r:id="rId3"/>
              </a:rPr>
              <a:t>https://www.gov.uk/government/uploads/system/uploads/attachment_data/file/280689/SFR05_2014_Text_FINAL.pdf</a:t>
            </a:r>
            <a:r>
              <a:rPr lang="en-GB" dirty="0"/>
              <a:t> accessed 9th September 2014)</a:t>
            </a:r>
          </a:p>
          <a:p>
            <a:endParaRPr lang="en-GB" dirty="0"/>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75195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7CB39-C4A8-4A7A-AE18-9E9EAF551CAF}"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73422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196742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3802250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811960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12157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540418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040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17670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26128357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a:lvl1pPr>
          </a:lstStyle>
          <a:p>
            <a:pPr>
              <a:defRPr/>
            </a:pPr>
            <a:fld id="{71D51781-9DB7-4312-8361-DF18E2AA72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50080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728DB3A8-BB53-4CC9-BFF5-0CCDD1AB6B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7074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defRPr/>
            </a:lvl1pPr>
          </a:lstStyle>
          <a:p>
            <a:pPr>
              <a:defRPr/>
            </a:pPr>
            <a:fld id="{BEB27FF2-B8EC-486D-B070-E76AE0E4FA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19787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a:defRPr/>
            </a:lvl1pPr>
          </a:lstStyle>
          <a:p>
            <a:pPr>
              <a:defRPr/>
            </a:pPr>
            <a:fld id="{3B8A1B92-129B-45B9-BC2B-7827C42464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453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3859111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p:txBody>
          <a:bodyPr/>
          <a:lstStyle>
            <a:lvl1pPr>
              <a:defRPr/>
            </a:lvl1pPr>
          </a:lstStyle>
          <a:p>
            <a:pPr>
              <a:defRPr/>
            </a:pPr>
            <a:fld id="{51B35E90-9216-4CCB-B2EA-F1CCAA9EC88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04877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B5C59B48-A2B6-4279-9A16-F23B4904AC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95462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8743C43D-D6F9-4CFE-9CCF-041C1C15B7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0558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0D1CFEB5-1678-4DA4-A151-C2DC86FE1D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86897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a:lvl1pPr>
          </a:lstStyle>
          <a:p>
            <a:pPr>
              <a:defRPr/>
            </a:pPr>
            <a:fld id="{A0EDF4A2-0A83-4044-9851-A5F20F06AD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7151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a:lvl1pPr>
          </a:lstStyle>
          <a:p>
            <a:pPr>
              <a:defRPr/>
            </a:pPr>
            <a:fld id="{9EC1D677-2120-4C0C-A385-EBCD53BE62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65204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p:txBody>
          <a:bodyPr/>
          <a:lstStyle>
            <a:lvl1pPr>
              <a:defRPr/>
            </a:lvl1pPr>
          </a:lstStyle>
          <a:p>
            <a:pPr>
              <a:defRPr/>
            </a:pPr>
            <a:fld id="{34D3F233-E013-4692-8071-6A83E04652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39338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p:txBody>
          <a:bodyPr/>
          <a:lstStyle>
            <a:lvl1pPr>
              <a:defRPr/>
            </a:lvl1pPr>
          </a:lstStyle>
          <a:p>
            <a:pPr>
              <a:defRPr/>
            </a:pPr>
            <a:fld id="{0CB57A6F-63E6-4904-B4FE-564AC48B5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24157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13530670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80B889D-66FC-42CF-BADA-7C3A37DF64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303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1" y="1484314"/>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1"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1"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39977005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EB5DDE7-6B8A-4B37-8FF1-D930A9AB80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69131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1A6735B5-E6AB-4B05-84A1-A5981396E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78521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57D66FFB-1143-4680-8B07-D24EA05431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18826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2E810F89-7DE3-4E57-B963-1C82581AC6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68292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9D4E244-DF27-4BFF-85B3-22804739AE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06044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9CD7957-1A10-43D9-94B6-28CF07A376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10925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25BA06-5E89-4923-A58B-9AA0A2895E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78075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B7169F0-2A82-4BF8-A37A-6BDB511DB6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8936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091CBC6-9090-4DE8-A0A5-4D0DA6BB23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37516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DA44FDCA-9421-418A-A3EE-C18935ADC4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5642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8E62397-06AE-43C8-8A6C-ED0F1D6B255C}" type="slidenum">
              <a:rPr lang="en-US"/>
              <a:pPr>
                <a:defRPr/>
              </a:pPr>
              <a:t>‹#›</a:t>
            </a:fld>
            <a:endParaRPr lang="en-US" dirty="0"/>
          </a:p>
        </p:txBody>
      </p:sp>
    </p:spTree>
    <p:extLst>
      <p:ext uri="{BB962C8B-B14F-4D97-AF65-F5344CB8AC3E}">
        <p14:creationId xmlns:p14="http://schemas.microsoft.com/office/powerpoint/2010/main" val="33151250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7E9124C2-A480-499F-B1ED-32DE012BA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76950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1" y="1484318"/>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1" y="3068642"/>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1" y="6245225"/>
            <a:ext cx="8496300" cy="476250"/>
          </a:xfrm>
          <a:prstGeom prst="rect">
            <a:avLst/>
          </a:prstGeom>
          <a:ln>
            <a:miter lim="800000"/>
            <a:headEnd/>
            <a:tailEnd/>
          </a:ln>
        </p:spPr>
        <p:txBody>
          <a:bodyPr vert="horz" wrap="square" lIns="91395" tIns="45697" rIns="91395" bIns="45697" numCol="1" anchor="ctr" anchorCtr="0" compatLnSpc="1">
            <a:prstTxWarp prst="textNoShape">
              <a:avLst/>
            </a:prstTxWarp>
          </a:bodyPr>
          <a:lstStyle>
            <a:lvl1pPr algn="ctr">
              <a:defRPr sz="1400">
                <a:solidFill>
                  <a:srgbClr val="000000"/>
                </a:solidFill>
                <a:latin typeface="Arial" charset="0"/>
              </a:defRPr>
            </a:lvl1pPr>
          </a:lstStyle>
          <a:p>
            <a:pPr defTabSz="913948" fontAlgn="base">
              <a:spcBef>
                <a:spcPct val="0"/>
              </a:spcBef>
              <a:spcAft>
                <a:spcPct val="0"/>
              </a:spcAft>
              <a:defRPr/>
            </a:pPr>
            <a:endParaRPr lang="en-US" dirty="0"/>
          </a:p>
        </p:txBody>
      </p:sp>
    </p:spTree>
    <p:extLst>
      <p:ext uri="{BB962C8B-B14F-4D97-AF65-F5344CB8AC3E}">
        <p14:creationId xmlns:p14="http://schemas.microsoft.com/office/powerpoint/2010/main" val="1787088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8E62397-06AE-43C8-8A6C-ED0F1D6B255C}" type="slidenum">
              <a:rPr lang="en-US"/>
              <a:pPr>
                <a:defRPr/>
              </a:pPr>
              <a:t>‹#›</a:t>
            </a:fld>
            <a:endParaRPr lang="en-US" dirty="0"/>
          </a:p>
        </p:txBody>
      </p:sp>
    </p:spTree>
    <p:extLst>
      <p:ext uri="{BB962C8B-B14F-4D97-AF65-F5344CB8AC3E}">
        <p14:creationId xmlns:p14="http://schemas.microsoft.com/office/powerpoint/2010/main" val="40961209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75" indent="0">
              <a:buNone/>
              <a:defRPr sz="1800"/>
            </a:lvl2pPr>
            <a:lvl3pPr marL="913948" indent="0">
              <a:buNone/>
              <a:defRPr sz="1600"/>
            </a:lvl3pPr>
            <a:lvl4pPr marL="1370921" indent="0">
              <a:buNone/>
              <a:defRPr sz="1400"/>
            </a:lvl4pPr>
            <a:lvl5pPr marL="1827896" indent="0">
              <a:buNone/>
              <a:defRPr sz="1400"/>
            </a:lvl5pPr>
            <a:lvl6pPr marL="2284869" indent="0">
              <a:buNone/>
              <a:defRPr sz="1400"/>
            </a:lvl6pPr>
            <a:lvl7pPr marL="2741844" indent="0">
              <a:buNone/>
              <a:defRPr sz="1400"/>
            </a:lvl7pPr>
            <a:lvl8pPr marL="3198817" indent="0">
              <a:buNone/>
              <a:defRPr sz="1400"/>
            </a:lvl8pPr>
            <a:lvl9pPr marL="3655792"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DE7FAEC-326F-477D-AD96-F9F5AE0276E9}" type="slidenum">
              <a:rPr lang="en-US"/>
              <a:pPr>
                <a:defRPr/>
              </a:pPr>
              <a:t>‹#›</a:t>
            </a:fld>
            <a:endParaRPr lang="en-US" dirty="0"/>
          </a:p>
        </p:txBody>
      </p:sp>
    </p:spTree>
    <p:extLst>
      <p:ext uri="{BB962C8B-B14F-4D97-AF65-F5344CB8AC3E}">
        <p14:creationId xmlns:p14="http://schemas.microsoft.com/office/powerpoint/2010/main" val="11908390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2" y="2708280"/>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7" y="2708280"/>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FBBFCEE-3699-482C-8AFD-81A90A17C00C}" type="slidenum">
              <a:rPr lang="en-US"/>
              <a:pPr>
                <a:defRPr/>
              </a:pPr>
              <a:t>‹#›</a:t>
            </a:fld>
            <a:endParaRPr lang="en-US" dirty="0"/>
          </a:p>
        </p:txBody>
      </p:sp>
    </p:spTree>
    <p:extLst>
      <p:ext uri="{BB962C8B-B14F-4D97-AF65-F5344CB8AC3E}">
        <p14:creationId xmlns:p14="http://schemas.microsoft.com/office/powerpoint/2010/main" val="40371166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6"/>
            <a:ext cx="4040188" cy="639762"/>
          </a:xfrm>
        </p:spPr>
        <p:txBody>
          <a:bodyPr anchor="b"/>
          <a:lstStyle>
            <a:lvl1pPr marL="0" indent="0">
              <a:buNone/>
              <a:defRPr sz="2400" b="1"/>
            </a:lvl1pPr>
            <a:lvl2pPr marL="456975" indent="0">
              <a:buNone/>
              <a:defRPr sz="2000" b="1"/>
            </a:lvl2pPr>
            <a:lvl3pPr marL="913948" indent="0">
              <a:buNone/>
              <a:defRPr sz="1800" b="1"/>
            </a:lvl3pPr>
            <a:lvl4pPr marL="1370921" indent="0">
              <a:buNone/>
              <a:defRPr sz="1600" b="1"/>
            </a:lvl4pPr>
            <a:lvl5pPr marL="1827896" indent="0">
              <a:buNone/>
              <a:defRPr sz="1600" b="1"/>
            </a:lvl5pPr>
            <a:lvl6pPr marL="2284869" indent="0">
              <a:buNone/>
              <a:defRPr sz="1600" b="1"/>
            </a:lvl6pPr>
            <a:lvl7pPr marL="2741844" indent="0">
              <a:buNone/>
              <a:defRPr sz="1600" b="1"/>
            </a:lvl7pPr>
            <a:lvl8pPr marL="3198817" indent="0">
              <a:buNone/>
              <a:defRPr sz="1600" b="1"/>
            </a:lvl8pPr>
            <a:lvl9pPr marL="36557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6"/>
            <a:ext cx="4041775" cy="639762"/>
          </a:xfrm>
        </p:spPr>
        <p:txBody>
          <a:bodyPr anchor="b"/>
          <a:lstStyle>
            <a:lvl1pPr marL="0" indent="0">
              <a:buNone/>
              <a:defRPr sz="2400" b="1"/>
            </a:lvl1pPr>
            <a:lvl2pPr marL="456975" indent="0">
              <a:buNone/>
              <a:defRPr sz="2000" b="1"/>
            </a:lvl2pPr>
            <a:lvl3pPr marL="913948" indent="0">
              <a:buNone/>
              <a:defRPr sz="1800" b="1"/>
            </a:lvl3pPr>
            <a:lvl4pPr marL="1370921" indent="0">
              <a:buNone/>
              <a:defRPr sz="1600" b="1"/>
            </a:lvl4pPr>
            <a:lvl5pPr marL="1827896" indent="0">
              <a:buNone/>
              <a:defRPr sz="1600" b="1"/>
            </a:lvl5pPr>
            <a:lvl6pPr marL="2284869" indent="0">
              <a:buNone/>
              <a:defRPr sz="1600" b="1"/>
            </a:lvl6pPr>
            <a:lvl7pPr marL="2741844" indent="0">
              <a:buNone/>
              <a:defRPr sz="1600" b="1"/>
            </a:lvl7pPr>
            <a:lvl8pPr marL="3198817" indent="0">
              <a:buNone/>
              <a:defRPr sz="1600" b="1"/>
            </a:lvl8pPr>
            <a:lvl9pPr marL="36557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3AC7A38-8EFB-47AB-8031-C552253EBE39}" type="slidenum">
              <a:rPr lang="en-US"/>
              <a:pPr>
                <a:defRPr/>
              </a:pPr>
              <a:t>‹#›</a:t>
            </a:fld>
            <a:endParaRPr lang="en-US" dirty="0"/>
          </a:p>
        </p:txBody>
      </p:sp>
    </p:spTree>
    <p:extLst>
      <p:ext uri="{BB962C8B-B14F-4D97-AF65-F5344CB8AC3E}">
        <p14:creationId xmlns:p14="http://schemas.microsoft.com/office/powerpoint/2010/main" val="27772428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E0B620F2-D7A4-4CF2-9641-D1B46D8E6A07}" type="slidenum">
              <a:rPr lang="en-US"/>
              <a:pPr>
                <a:defRPr/>
              </a:pPr>
              <a:t>‹#›</a:t>
            </a:fld>
            <a:endParaRPr lang="en-US" dirty="0"/>
          </a:p>
        </p:txBody>
      </p:sp>
    </p:spTree>
    <p:extLst>
      <p:ext uri="{BB962C8B-B14F-4D97-AF65-F5344CB8AC3E}">
        <p14:creationId xmlns:p14="http://schemas.microsoft.com/office/powerpoint/2010/main" val="35424266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2CF651B-B53A-453C-BC60-55BBE34DEDF0}" type="slidenum">
              <a:rPr lang="en-US"/>
              <a:pPr>
                <a:defRPr/>
              </a:pPr>
              <a:t>‹#›</a:t>
            </a:fld>
            <a:endParaRPr lang="en-US" dirty="0"/>
          </a:p>
        </p:txBody>
      </p:sp>
    </p:spTree>
    <p:extLst>
      <p:ext uri="{BB962C8B-B14F-4D97-AF65-F5344CB8AC3E}">
        <p14:creationId xmlns:p14="http://schemas.microsoft.com/office/powerpoint/2010/main" val="9047740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4"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6975" indent="0">
              <a:buNone/>
              <a:defRPr sz="1200"/>
            </a:lvl2pPr>
            <a:lvl3pPr marL="913948" indent="0">
              <a:buNone/>
              <a:defRPr sz="1000"/>
            </a:lvl3pPr>
            <a:lvl4pPr marL="1370921" indent="0">
              <a:buNone/>
              <a:defRPr sz="900"/>
            </a:lvl4pPr>
            <a:lvl5pPr marL="1827896" indent="0">
              <a:buNone/>
              <a:defRPr sz="900"/>
            </a:lvl5pPr>
            <a:lvl6pPr marL="2284869" indent="0">
              <a:buNone/>
              <a:defRPr sz="900"/>
            </a:lvl6pPr>
            <a:lvl7pPr marL="2741844" indent="0">
              <a:buNone/>
              <a:defRPr sz="900"/>
            </a:lvl7pPr>
            <a:lvl8pPr marL="3198817" indent="0">
              <a:buNone/>
              <a:defRPr sz="900"/>
            </a:lvl8pPr>
            <a:lvl9pPr marL="3655792"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23AD068-E739-4F7E-9B66-CCD27E6A39CA}" type="slidenum">
              <a:rPr lang="en-US"/>
              <a:pPr>
                <a:defRPr/>
              </a:pPr>
              <a:t>‹#›</a:t>
            </a:fld>
            <a:endParaRPr lang="en-US" dirty="0"/>
          </a:p>
        </p:txBody>
      </p:sp>
    </p:spTree>
    <p:extLst>
      <p:ext uri="{BB962C8B-B14F-4D97-AF65-F5344CB8AC3E}">
        <p14:creationId xmlns:p14="http://schemas.microsoft.com/office/powerpoint/2010/main" val="34267039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6975" indent="0">
              <a:buNone/>
              <a:defRPr sz="2800"/>
            </a:lvl2pPr>
            <a:lvl3pPr marL="913948" indent="0">
              <a:buNone/>
              <a:defRPr sz="2400"/>
            </a:lvl3pPr>
            <a:lvl4pPr marL="1370921" indent="0">
              <a:buNone/>
              <a:defRPr sz="2000"/>
            </a:lvl4pPr>
            <a:lvl5pPr marL="1827896" indent="0">
              <a:buNone/>
              <a:defRPr sz="2000"/>
            </a:lvl5pPr>
            <a:lvl6pPr marL="2284869" indent="0">
              <a:buNone/>
              <a:defRPr sz="2000"/>
            </a:lvl6pPr>
            <a:lvl7pPr marL="2741844" indent="0">
              <a:buNone/>
              <a:defRPr sz="2000"/>
            </a:lvl7pPr>
            <a:lvl8pPr marL="3198817" indent="0">
              <a:buNone/>
              <a:defRPr sz="2000"/>
            </a:lvl8pPr>
            <a:lvl9pPr marL="3655792" indent="0">
              <a:buNone/>
              <a:defRPr sz="2000"/>
            </a:lvl9pPr>
          </a:lstStyle>
          <a:p>
            <a:pPr lvl="0"/>
            <a:endParaRPr lang="en-GB" noProof="0" dirty="0" smtClean="0"/>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6975" indent="0">
              <a:buNone/>
              <a:defRPr sz="1200"/>
            </a:lvl2pPr>
            <a:lvl3pPr marL="913948" indent="0">
              <a:buNone/>
              <a:defRPr sz="1000"/>
            </a:lvl3pPr>
            <a:lvl4pPr marL="1370921" indent="0">
              <a:buNone/>
              <a:defRPr sz="900"/>
            </a:lvl4pPr>
            <a:lvl5pPr marL="1827896" indent="0">
              <a:buNone/>
              <a:defRPr sz="900"/>
            </a:lvl5pPr>
            <a:lvl6pPr marL="2284869" indent="0">
              <a:buNone/>
              <a:defRPr sz="900"/>
            </a:lvl6pPr>
            <a:lvl7pPr marL="2741844" indent="0">
              <a:buNone/>
              <a:defRPr sz="900"/>
            </a:lvl7pPr>
            <a:lvl8pPr marL="3198817" indent="0">
              <a:buNone/>
              <a:defRPr sz="900"/>
            </a:lvl8pPr>
            <a:lvl9pPr marL="3655792"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B52B1B-98FC-407C-B54D-A366C39B876F}" type="slidenum">
              <a:rPr lang="en-US"/>
              <a:pPr>
                <a:defRPr/>
              </a:pPr>
              <a:t>‹#›</a:t>
            </a:fld>
            <a:endParaRPr lang="en-US" dirty="0"/>
          </a:p>
        </p:txBody>
      </p:sp>
    </p:spTree>
    <p:extLst>
      <p:ext uri="{BB962C8B-B14F-4D97-AF65-F5344CB8AC3E}">
        <p14:creationId xmlns:p14="http://schemas.microsoft.com/office/powerpoint/2010/main" val="727268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DE7FAEC-326F-477D-AD96-F9F5AE0276E9}" type="slidenum">
              <a:rPr lang="en-US"/>
              <a:pPr>
                <a:defRPr/>
              </a:pPr>
              <a:t>‹#›</a:t>
            </a:fld>
            <a:endParaRPr lang="en-US" dirty="0"/>
          </a:p>
        </p:txBody>
      </p:sp>
    </p:spTree>
    <p:extLst>
      <p:ext uri="{BB962C8B-B14F-4D97-AF65-F5344CB8AC3E}">
        <p14:creationId xmlns:p14="http://schemas.microsoft.com/office/powerpoint/2010/main" val="15827221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CD8ADA9-A71A-40ED-9B79-8CFC3522ADC5}" type="slidenum">
              <a:rPr lang="en-US"/>
              <a:pPr>
                <a:defRPr/>
              </a:pPr>
              <a:t>‹#›</a:t>
            </a:fld>
            <a:endParaRPr lang="en-US" dirty="0"/>
          </a:p>
        </p:txBody>
      </p:sp>
    </p:spTree>
    <p:extLst>
      <p:ext uri="{BB962C8B-B14F-4D97-AF65-F5344CB8AC3E}">
        <p14:creationId xmlns:p14="http://schemas.microsoft.com/office/powerpoint/2010/main" val="15237936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9"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5"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2824FEF-7C1F-473E-9F67-4BDFBCDE2C5C}" type="slidenum">
              <a:rPr lang="en-US"/>
              <a:pPr>
                <a:defRPr/>
              </a:pPr>
              <a:t>‹#›</a:t>
            </a:fld>
            <a:endParaRPr lang="en-US" dirty="0"/>
          </a:p>
        </p:txBody>
      </p:sp>
    </p:spTree>
    <p:extLst>
      <p:ext uri="{BB962C8B-B14F-4D97-AF65-F5344CB8AC3E}">
        <p14:creationId xmlns:p14="http://schemas.microsoft.com/office/powerpoint/2010/main" val="23045916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5" y="908050"/>
            <a:ext cx="8489951"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5" y="2708280"/>
            <a:ext cx="8489951"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9714C46-0611-4D9A-907F-DD483A541DB8}" type="slidenum">
              <a:rPr lang="en-US"/>
              <a:pPr>
                <a:defRPr/>
              </a:pPr>
              <a:t>‹#›</a:t>
            </a:fld>
            <a:endParaRPr lang="en-US" dirty="0"/>
          </a:p>
        </p:txBody>
      </p:sp>
    </p:spTree>
    <p:extLst>
      <p:ext uri="{BB962C8B-B14F-4D97-AF65-F5344CB8AC3E}">
        <p14:creationId xmlns:p14="http://schemas.microsoft.com/office/powerpoint/2010/main" val="23517063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5" y="908050"/>
            <a:ext cx="8489951"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5" y="2708280"/>
            <a:ext cx="8489951"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7463E45-B4F3-49EB-BFF1-742ACF26A264}" type="slidenum">
              <a:rPr lang="en-US"/>
              <a:pPr>
                <a:defRPr/>
              </a:pPr>
              <a:t>‹#›</a:t>
            </a:fld>
            <a:endParaRPr lang="en-US" dirty="0"/>
          </a:p>
        </p:txBody>
      </p:sp>
    </p:spTree>
    <p:extLst>
      <p:ext uri="{BB962C8B-B14F-4D97-AF65-F5344CB8AC3E}">
        <p14:creationId xmlns:p14="http://schemas.microsoft.com/office/powerpoint/2010/main" val="26697695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41624789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1221457-149F-49BC-B534-46ECCF9259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31485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40BC9AB-D673-4225-9F3F-A4A6F0E0BF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21934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2F5DCF0-196D-499B-9F21-FCCB34B60A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76152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4F2EAFB-E137-402B-B9B0-BE11017710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4925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A30C2CD6-A88E-42F2-ACAB-73BA89821C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788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2" y="2708276"/>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7" y="2708276"/>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FBBFCEE-3699-482C-8AFD-81A90A17C00C}" type="slidenum">
              <a:rPr lang="en-US"/>
              <a:pPr>
                <a:defRPr/>
              </a:pPr>
              <a:t>‹#›</a:t>
            </a:fld>
            <a:endParaRPr lang="en-US" dirty="0"/>
          </a:p>
        </p:txBody>
      </p:sp>
    </p:spTree>
    <p:extLst>
      <p:ext uri="{BB962C8B-B14F-4D97-AF65-F5344CB8AC3E}">
        <p14:creationId xmlns:p14="http://schemas.microsoft.com/office/powerpoint/2010/main" val="41051123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6410DE-E542-42A6-917F-DF8F35C99E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51739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D71C8A4-ACD8-4847-B9CD-2C6D5123D0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36284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C9C2A0-3FAF-4EF8-969D-EAB42A1C61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91241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526C142-EC3D-4DB9-8D43-2E704414E5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87689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0671527-8F21-4804-9ADC-3FF296F667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49484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AD6A6AC8-20C4-43D7-AA13-4CED27959D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40906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7E66CB0F-4F2C-44EE-88B2-B770F1AA83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12314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cstate="print"/>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17060337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28447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6045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3AC7A38-8EFB-47AB-8031-C552253EBE39}" type="slidenum">
              <a:rPr lang="en-US"/>
              <a:pPr>
                <a:defRPr/>
              </a:pPr>
              <a:t>‹#›</a:t>
            </a:fld>
            <a:endParaRPr lang="en-US" dirty="0"/>
          </a:p>
        </p:txBody>
      </p:sp>
    </p:spTree>
    <p:extLst>
      <p:ext uri="{BB962C8B-B14F-4D97-AF65-F5344CB8AC3E}">
        <p14:creationId xmlns:p14="http://schemas.microsoft.com/office/powerpoint/2010/main" val="12471800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44913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70556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47957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16269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226430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74930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933510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78960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92064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416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E0B620F2-D7A4-4CF2-9641-D1B46D8E6A07}" type="slidenum">
              <a:rPr lang="en-US"/>
              <a:pPr>
                <a:defRPr/>
              </a:pPr>
              <a:t>‹#›</a:t>
            </a:fld>
            <a:endParaRPr lang="en-US" dirty="0"/>
          </a:p>
        </p:txBody>
      </p:sp>
    </p:spTree>
    <p:extLst>
      <p:ext uri="{BB962C8B-B14F-4D97-AF65-F5344CB8AC3E}">
        <p14:creationId xmlns:p14="http://schemas.microsoft.com/office/powerpoint/2010/main" val="14963330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cstate="print"/>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19422037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433654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667834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775034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77660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804798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291253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186366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79514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1425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2CF651B-B53A-453C-BC60-55BBE34DEDF0}" type="slidenum">
              <a:rPr lang="en-US"/>
              <a:pPr>
                <a:defRPr/>
              </a:pPr>
              <a:t>‹#›</a:t>
            </a:fld>
            <a:endParaRPr lang="en-US" dirty="0"/>
          </a:p>
        </p:txBody>
      </p:sp>
    </p:spTree>
    <p:extLst>
      <p:ext uri="{BB962C8B-B14F-4D97-AF65-F5344CB8AC3E}">
        <p14:creationId xmlns:p14="http://schemas.microsoft.com/office/powerpoint/2010/main" val="24467520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33152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61621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136983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cstate="print"/>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18865548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40737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634738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8375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58121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889412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8236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23AD068-E739-4F7E-9B66-CCD27E6A39CA}" type="slidenum">
              <a:rPr lang="en-US"/>
              <a:pPr>
                <a:defRPr/>
              </a:pPr>
              <a:t>‹#›</a:t>
            </a:fld>
            <a:endParaRPr lang="en-US" dirty="0"/>
          </a:p>
        </p:txBody>
      </p:sp>
    </p:spTree>
    <p:extLst>
      <p:ext uri="{BB962C8B-B14F-4D97-AF65-F5344CB8AC3E}">
        <p14:creationId xmlns:p14="http://schemas.microsoft.com/office/powerpoint/2010/main" val="6208269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7723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708020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270840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99597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42154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32841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cstate="print"/>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15382940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92764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49530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1021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3837459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B52B1B-98FC-407C-B54D-A366C39B876F}" type="slidenum">
              <a:rPr lang="en-US"/>
              <a:pPr>
                <a:defRPr/>
              </a:pPr>
              <a:t>‹#›</a:t>
            </a:fld>
            <a:endParaRPr lang="en-US" dirty="0"/>
          </a:p>
        </p:txBody>
      </p:sp>
    </p:spTree>
    <p:extLst>
      <p:ext uri="{BB962C8B-B14F-4D97-AF65-F5344CB8AC3E}">
        <p14:creationId xmlns:p14="http://schemas.microsoft.com/office/powerpoint/2010/main" val="25014950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60451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99593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508436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782248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454307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727479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936246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348706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988072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cstate="print"/>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830990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CD8ADA9-A71A-40ED-9B79-8CFC3522ADC5}" type="slidenum">
              <a:rPr lang="en-US"/>
              <a:pPr>
                <a:defRPr/>
              </a:pPr>
              <a:t>‹#›</a:t>
            </a:fld>
            <a:endParaRPr lang="en-US" dirty="0"/>
          </a:p>
        </p:txBody>
      </p:sp>
    </p:spTree>
    <p:extLst>
      <p:ext uri="{BB962C8B-B14F-4D97-AF65-F5344CB8AC3E}">
        <p14:creationId xmlns:p14="http://schemas.microsoft.com/office/powerpoint/2010/main" val="365778221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057698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866224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958741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59690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125478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404077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09042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30792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38150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11942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5"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2"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2824FEF-7C1F-473E-9F67-4BDFBCDE2C5C}" type="slidenum">
              <a:rPr lang="en-US"/>
              <a:pPr>
                <a:defRPr/>
              </a:pPr>
              <a:t>‹#›</a:t>
            </a:fld>
            <a:endParaRPr lang="en-US" dirty="0"/>
          </a:p>
        </p:txBody>
      </p:sp>
    </p:spTree>
    <p:extLst>
      <p:ext uri="{BB962C8B-B14F-4D97-AF65-F5344CB8AC3E}">
        <p14:creationId xmlns:p14="http://schemas.microsoft.com/office/powerpoint/2010/main" val="280603472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3800221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51114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38648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757684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8902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74316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9096726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4617368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716392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27293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1" y="908050"/>
            <a:ext cx="8489951"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1" y="2708276"/>
            <a:ext cx="8489951"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9714C46-0611-4D9A-907F-DD483A541DB8}" type="slidenum">
              <a:rPr lang="en-US"/>
              <a:pPr>
                <a:defRPr/>
              </a:pPr>
              <a:t>‹#›</a:t>
            </a:fld>
            <a:endParaRPr lang="en-US" dirty="0"/>
          </a:p>
        </p:txBody>
      </p:sp>
    </p:spTree>
    <p:extLst>
      <p:ext uri="{BB962C8B-B14F-4D97-AF65-F5344CB8AC3E}">
        <p14:creationId xmlns:p14="http://schemas.microsoft.com/office/powerpoint/2010/main" val="14626907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7303839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86030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61329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6975" indent="0" algn="ctr">
              <a:buNone/>
              <a:defRPr>
                <a:solidFill>
                  <a:schemeClr val="tx1">
                    <a:tint val="75000"/>
                  </a:schemeClr>
                </a:solidFill>
              </a:defRPr>
            </a:lvl2pPr>
            <a:lvl3pPr marL="913948" indent="0" algn="ctr">
              <a:buNone/>
              <a:defRPr>
                <a:solidFill>
                  <a:schemeClr val="tx1">
                    <a:tint val="75000"/>
                  </a:schemeClr>
                </a:solidFill>
              </a:defRPr>
            </a:lvl3pPr>
            <a:lvl4pPr marL="1370921" indent="0" algn="ctr">
              <a:buNone/>
              <a:defRPr>
                <a:solidFill>
                  <a:schemeClr val="tx1">
                    <a:tint val="75000"/>
                  </a:schemeClr>
                </a:solidFill>
              </a:defRPr>
            </a:lvl4pPr>
            <a:lvl5pPr marL="1827896" indent="0" algn="ctr">
              <a:buNone/>
              <a:defRPr>
                <a:solidFill>
                  <a:schemeClr val="tx1">
                    <a:tint val="75000"/>
                  </a:schemeClr>
                </a:solidFill>
              </a:defRPr>
            </a:lvl5pPr>
            <a:lvl6pPr marL="2284869" indent="0" algn="ctr">
              <a:buNone/>
              <a:defRPr>
                <a:solidFill>
                  <a:schemeClr val="tx1">
                    <a:tint val="75000"/>
                  </a:schemeClr>
                </a:solidFill>
              </a:defRPr>
            </a:lvl6pPr>
            <a:lvl7pPr marL="2741844" indent="0" algn="ctr">
              <a:buNone/>
              <a:defRPr>
                <a:solidFill>
                  <a:schemeClr val="tx1">
                    <a:tint val="75000"/>
                  </a:schemeClr>
                </a:solidFill>
              </a:defRPr>
            </a:lvl7pPr>
            <a:lvl8pPr marL="3198817" indent="0" algn="ctr">
              <a:buNone/>
              <a:defRPr>
                <a:solidFill>
                  <a:schemeClr val="tx1">
                    <a:tint val="75000"/>
                  </a:schemeClr>
                </a:solidFill>
              </a:defRPr>
            </a:lvl8pPr>
            <a:lvl9pPr marL="365579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02486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514915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6975" indent="0">
              <a:buNone/>
              <a:defRPr sz="1800">
                <a:solidFill>
                  <a:schemeClr val="tx1">
                    <a:tint val="75000"/>
                  </a:schemeClr>
                </a:solidFill>
              </a:defRPr>
            </a:lvl2pPr>
            <a:lvl3pPr marL="913948" indent="0">
              <a:buNone/>
              <a:defRPr sz="1600">
                <a:solidFill>
                  <a:schemeClr val="tx1">
                    <a:tint val="75000"/>
                  </a:schemeClr>
                </a:solidFill>
              </a:defRPr>
            </a:lvl3pPr>
            <a:lvl4pPr marL="1370921" indent="0">
              <a:buNone/>
              <a:defRPr sz="1400">
                <a:solidFill>
                  <a:schemeClr val="tx1">
                    <a:tint val="75000"/>
                  </a:schemeClr>
                </a:solidFill>
              </a:defRPr>
            </a:lvl4pPr>
            <a:lvl5pPr marL="1827896" indent="0">
              <a:buNone/>
              <a:defRPr sz="1400">
                <a:solidFill>
                  <a:schemeClr val="tx1">
                    <a:tint val="75000"/>
                  </a:schemeClr>
                </a:solidFill>
              </a:defRPr>
            </a:lvl5pPr>
            <a:lvl6pPr marL="2284869" indent="0">
              <a:buNone/>
              <a:defRPr sz="1400">
                <a:solidFill>
                  <a:schemeClr val="tx1">
                    <a:tint val="75000"/>
                  </a:schemeClr>
                </a:solidFill>
              </a:defRPr>
            </a:lvl6pPr>
            <a:lvl7pPr marL="2741844" indent="0">
              <a:buNone/>
              <a:defRPr sz="1400">
                <a:solidFill>
                  <a:schemeClr val="tx1">
                    <a:tint val="75000"/>
                  </a:schemeClr>
                </a:solidFill>
              </a:defRPr>
            </a:lvl7pPr>
            <a:lvl8pPr marL="3198817" indent="0">
              <a:buNone/>
              <a:defRPr sz="1400">
                <a:solidFill>
                  <a:schemeClr val="tx1">
                    <a:tint val="75000"/>
                  </a:schemeClr>
                </a:solidFill>
              </a:defRPr>
            </a:lvl8pPr>
            <a:lvl9pPr marL="365579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565451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33889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6975" indent="0">
              <a:buNone/>
              <a:defRPr sz="2000" b="1"/>
            </a:lvl2pPr>
            <a:lvl3pPr marL="913948" indent="0">
              <a:buNone/>
              <a:defRPr sz="1800" b="1"/>
            </a:lvl3pPr>
            <a:lvl4pPr marL="1370921" indent="0">
              <a:buNone/>
              <a:defRPr sz="1600" b="1"/>
            </a:lvl4pPr>
            <a:lvl5pPr marL="1827896" indent="0">
              <a:buNone/>
              <a:defRPr sz="1600" b="1"/>
            </a:lvl5pPr>
            <a:lvl6pPr marL="2284869" indent="0">
              <a:buNone/>
              <a:defRPr sz="1600" b="1"/>
            </a:lvl6pPr>
            <a:lvl7pPr marL="2741844" indent="0">
              <a:buNone/>
              <a:defRPr sz="1600" b="1"/>
            </a:lvl7pPr>
            <a:lvl8pPr marL="3198817" indent="0">
              <a:buNone/>
              <a:defRPr sz="1600" b="1"/>
            </a:lvl8pPr>
            <a:lvl9pPr marL="36557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6975" indent="0">
              <a:buNone/>
              <a:defRPr sz="2000" b="1"/>
            </a:lvl2pPr>
            <a:lvl3pPr marL="913948" indent="0">
              <a:buNone/>
              <a:defRPr sz="1800" b="1"/>
            </a:lvl3pPr>
            <a:lvl4pPr marL="1370921" indent="0">
              <a:buNone/>
              <a:defRPr sz="1600" b="1"/>
            </a:lvl4pPr>
            <a:lvl5pPr marL="1827896" indent="0">
              <a:buNone/>
              <a:defRPr sz="1600" b="1"/>
            </a:lvl5pPr>
            <a:lvl6pPr marL="2284869" indent="0">
              <a:buNone/>
              <a:defRPr sz="1600" b="1"/>
            </a:lvl6pPr>
            <a:lvl7pPr marL="2741844" indent="0">
              <a:buNone/>
              <a:defRPr sz="1600" b="1"/>
            </a:lvl7pPr>
            <a:lvl8pPr marL="3198817" indent="0">
              <a:buNone/>
              <a:defRPr sz="1600" b="1"/>
            </a:lvl8pPr>
            <a:lvl9pPr marL="36557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147636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6582107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3898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1" y="908050"/>
            <a:ext cx="8489951"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1" y="2708276"/>
            <a:ext cx="8489951"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7463E45-B4F3-49EB-BFF1-742ACF26A264}" type="slidenum">
              <a:rPr lang="en-US"/>
              <a:pPr>
                <a:defRPr/>
              </a:pPr>
              <a:t>‹#›</a:t>
            </a:fld>
            <a:endParaRPr lang="en-US" dirty="0"/>
          </a:p>
        </p:txBody>
      </p:sp>
    </p:spTree>
    <p:extLst>
      <p:ext uri="{BB962C8B-B14F-4D97-AF65-F5344CB8AC3E}">
        <p14:creationId xmlns:p14="http://schemas.microsoft.com/office/powerpoint/2010/main" val="335995592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6975" indent="0">
              <a:buNone/>
              <a:defRPr sz="1200"/>
            </a:lvl2pPr>
            <a:lvl3pPr marL="913948" indent="0">
              <a:buNone/>
              <a:defRPr sz="1000"/>
            </a:lvl3pPr>
            <a:lvl4pPr marL="1370921" indent="0">
              <a:buNone/>
              <a:defRPr sz="900"/>
            </a:lvl4pPr>
            <a:lvl5pPr marL="1827896" indent="0">
              <a:buNone/>
              <a:defRPr sz="900"/>
            </a:lvl5pPr>
            <a:lvl6pPr marL="2284869" indent="0">
              <a:buNone/>
              <a:defRPr sz="900"/>
            </a:lvl6pPr>
            <a:lvl7pPr marL="2741844" indent="0">
              <a:buNone/>
              <a:defRPr sz="900"/>
            </a:lvl7pPr>
            <a:lvl8pPr marL="3198817" indent="0">
              <a:buNone/>
              <a:defRPr sz="900"/>
            </a:lvl8pPr>
            <a:lvl9pPr marL="36557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515259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6975" indent="0">
              <a:buNone/>
              <a:defRPr sz="2800"/>
            </a:lvl2pPr>
            <a:lvl3pPr marL="913948" indent="0">
              <a:buNone/>
              <a:defRPr sz="2400"/>
            </a:lvl3pPr>
            <a:lvl4pPr marL="1370921" indent="0">
              <a:buNone/>
              <a:defRPr sz="2000"/>
            </a:lvl4pPr>
            <a:lvl5pPr marL="1827896" indent="0">
              <a:buNone/>
              <a:defRPr sz="2000"/>
            </a:lvl5pPr>
            <a:lvl6pPr marL="2284869" indent="0">
              <a:buNone/>
              <a:defRPr sz="2000"/>
            </a:lvl6pPr>
            <a:lvl7pPr marL="2741844" indent="0">
              <a:buNone/>
              <a:defRPr sz="2000"/>
            </a:lvl7pPr>
            <a:lvl8pPr marL="3198817" indent="0">
              <a:buNone/>
              <a:defRPr sz="2000"/>
            </a:lvl8pPr>
            <a:lvl9pPr marL="3655792" indent="0">
              <a:buNone/>
              <a:defRPr sz="2000"/>
            </a:lvl9pPr>
          </a:lstStyle>
          <a:p>
            <a:endParaRPr lang="en-GB"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6975" indent="0">
              <a:buNone/>
              <a:defRPr sz="1200"/>
            </a:lvl2pPr>
            <a:lvl3pPr marL="913948" indent="0">
              <a:buNone/>
              <a:defRPr sz="1000"/>
            </a:lvl3pPr>
            <a:lvl4pPr marL="1370921" indent="0">
              <a:buNone/>
              <a:defRPr sz="900"/>
            </a:lvl4pPr>
            <a:lvl5pPr marL="1827896" indent="0">
              <a:buNone/>
              <a:defRPr sz="900"/>
            </a:lvl5pPr>
            <a:lvl6pPr marL="2284869" indent="0">
              <a:buNone/>
              <a:defRPr sz="900"/>
            </a:lvl6pPr>
            <a:lvl7pPr marL="2741844" indent="0">
              <a:buNone/>
              <a:defRPr sz="900"/>
            </a:lvl7pPr>
            <a:lvl8pPr marL="3198817" indent="0">
              <a:buNone/>
              <a:defRPr sz="900"/>
            </a:lvl8pPr>
            <a:lvl9pPr marL="36557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2676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93609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75FED-C45D-464D-B9FA-29A775FEFED6}"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4FA9F3-0A06-4F8F-BE9A-E54A3D25B8B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76606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3BC369-7BF3-45EC-AB96-47463D782E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637762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4327374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723204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03898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65221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531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cstate="print"/>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181006511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287816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39963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41000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869775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3186635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998104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1" y="1484314"/>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1"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416299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B14A397A-EA8B-4864-AD58-CD8E4831F8B0}" type="slidenum">
              <a:rPr lang="en-US"/>
              <a:pPr>
                <a:defRPr/>
              </a:pPr>
              <a:t>‹#›</a:t>
            </a:fld>
            <a:endParaRPr lang="en-US" dirty="0"/>
          </a:p>
        </p:txBody>
      </p:sp>
    </p:spTree>
    <p:extLst>
      <p:ext uri="{BB962C8B-B14F-4D97-AF65-F5344CB8AC3E}">
        <p14:creationId xmlns:p14="http://schemas.microsoft.com/office/powerpoint/2010/main" val="11119583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6198A417-495B-4B83-9C90-B78A111D5D18}" type="slidenum">
              <a:rPr lang="en-US"/>
              <a:pPr>
                <a:defRPr/>
              </a:pPr>
              <a:t>‹#›</a:t>
            </a:fld>
            <a:endParaRPr lang="en-US" dirty="0"/>
          </a:p>
        </p:txBody>
      </p:sp>
    </p:spTree>
    <p:extLst>
      <p:ext uri="{BB962C8B-B14F-4D97-AF65-F5344CB8AC3E}">
        <p14:creationId xmlns:p14="http://schemas.microsoft.com/office/powerpoint/2010/main" val="199711296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2" y="2708276"/>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7" y="2708276"/>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B550552C-E0C1-42D6-9E17-D35D132594AD}" type="slidenum">
              <a:rPr lang="en-US"/>
              <a:pPr>
                <a:defRPr/>
              </a:pPr>
              <a:t>‹#›</a:t>
            </a:fld>
            <a:endParaRPr lang="en-US" dirty="0"/>
          </a:p>
        </p:txBody>
      </p:sp>
    </p:spTree>
    <p:extLst>
      <p:ext uri="{BB962C8B-B14F-4D97-AF65-F5344CB8AC3E}">
        <p14:creationId xmlns:p14="http://schemas.microsoft.com/office/powerpoint/2010/main" val="427060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87023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A3332351-089C-4A7A-9175-1A5F7C18694F}" type="slidenum">
              <a:rPr lang="en-US"/>
              <a:pPr>
                <a:defRPr/>
              </a:pPr>
              <a:t>‹#›</a:t>
            </a:fld>
            <a:endParaRPr lang="en-US" dirty="0"/>
          </a:p>
        </p:txBody>
      </p:sp>
    </p:spTree>
    <p:extLst>
      <p:ext uri="{BB962C8B-B14F-4D97-AF65-F5344CB8AC3E}">
        <p14:creationId xmlns:p14="http://schemas.microsoft.com/office/powerpoint/2010/main" val="296540658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3E644312-44BE-45A8-A178-F4A1220501BA}" type="slidenum">
              <a:rPr lang="en-US"/>
              <a:pPr>
                <a:defRPr/>
              </a:pPr>
              <a:t>‹#›</a:t>
            </a:fld>
            <a:endParaRPr lang="en-US" dirty="0"/>
          </a:p>
        </p:txBody>
      </p:sp>
    </p:spTree>
    <p:extLst>
      <p:ext uri="{BB962C8B-B14F-4D97-AF65-F5344CB8AC3E}">
        <p14:creationId xmlns:p14="http://schemas.microsoft.com/office/powerpoint/2010/main" val="268051377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D5391C1A-EBB4-486A-B0F2-0B24A3A5A2ED}" type="slidenum">
              <a:rPr lang="en-US"/>
              <a:pPr>
                <a:defRPr/>
              </a:pPr>
              <a:t>‹#›</a:t>
            </a:fld>
            <a:endParaRPr lang="en-US" dirty="0"/>
          </a:p>
        </p:txBody>
      </p:sp>
    </p:spTree>
    <p:extLst>
      <p:ext uri="{BB962C8B-B14F-4D97-AF65-F5344CB8AC3E}">
        <p14:creationId xmlns:p14="http://schemas.microsoft.com/office/powerpoint/2010/main" val="16523420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1CE1E5ED-26A0-4E21-BAA8-EFE98B5C3703}" type="slidenum">
              <a:rPr lang="en-US"/>
              <a:pPr>
                <a:defRPr/>
              </a:pPr>
              <a:t>‹#›</a:t>
            </a:fld>
            <a:endParaRPr lang="en-US" dirty="0"/>
          </a:p>
        </p:txBody>
      </p:sp>
    </p:spTree>
    <p:extLst>
      <p:ext uri="{BB962C8B-B14F-4D97-AF65-F5344CB8AC3E}">
        <p14:creationId xmlns:p14="http://schemas.microsoft.com/office/powerpoint/2010/main" val="38424338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7898B6A1-40C0-4BB1-A06B-369A0469A101}" type="slidenum">
              <a:rPr lang="en-US"/>
              <a:pPr>
                <a:defRPr/>
              </a:pPr>
              <a:t>‹#›</a:t>
            </a:fld>
            <a:endParaRPr lang="en-US" dirty="0"/>
          </a:p>
        </p:txBody>
      </p:sp>
    </p:spTree>
    <p:extLst>
      <p:ext uri="{BB962C8B-B14F-4D97-AF65-F5344CB8AC3E}">
        <p14:creationId xmlns:p14="http://schemas.microsoft.com/office/powerpoint/2010/main" val="22567746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5311665F-3BB5-4838-A479-7A81DEFD3EA7}" type="slidenum">
              <a:rPr lang="en-US"/>
              <a:pPr>
                <a:defRPr/>
              </a:pPr>
              <a:t>‹#›</a:t>
            </a:fld>
            <a:endParaRPr lang="en-US" dirty="0"/>
          </a:p>
        </p:txBody>
      </p:sp>
    </p:spTree>
    <p:extLst>
      <p:ext uri="{BB962C8B-B14F-4D97-AF65-F5344CB8AC3E}">
        <p14:creationId xmlns:p14="http://schemas.microsoft.com/office/powerpoint/2010/main" val="212066745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5"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2"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E6B67C4D-10C7-4FE7-8577-80E62DD37F19}" type="slidenum">
              <a:rPr lang="en-US"/>
              <a:pPr>
                <a:defRPr/>
              </a:pPr>
              <a:t>‹#›</a:t>
            </a:fld>
            <a:endParaRPr lang="en-US" dirty="0"/>
          </a:p>
        </p:txBody>
      </p:sp>
    </p:spTree>
    <p:extLst>
      <p:ext uri="{BB962C8B-B14F-4D97-AF65-F5344CB8AC3E}">
        <p14:creationId xmlns:p14="http://schemas.microsoft.com/office/powerpoint/2010/main" val="305338287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1" y="908050"/>
            <a:ext cx="8489951"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1" y="2708276"/>
            <a:ext cx="8489951" cy="3457575"/>
          </a:xfrm>
        </p:spPr>
        <p:txBody>
          <a:bodyPr/>
          <a:lstStyle/>
          <a:p>
            <a:pPr lvl="0"/>
            <a:endParaRPr lang="en-GB" noProof="0" dirty="0" smtClean="0"/>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CEFDB5E4-53F9-491A-B535-86F369BB187A}" type="slidenum">
              <a:rPr lang="en-US"/>
              <a:pPr>
                <a:defRPr/>
              </a:pPr>
              <a:t>‹#›</a:t>
            </a:fld>
            <a:endParaRPr lang="en-US" dirty="0"/>
          </a:p>
        </p:txBody>
      </p:sp>
    </p:spTree>
    <p:extLst>
      <p:ext uri="{BB962C8B-B14F-4D97-AF65-F5344CB8AC3E}">
        <p14:creationId xmlns:p14="http://schemas.microsoft.com/office/powerpoint/2010/main" val="264658688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1" y="908050"/>
            <a:ext cx="8489951"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1" y="2708276"/>
            <a:ext cx="8489951" cy="3457575"/>
          </a:xfrm>
        </p:spPr>
        <p:txBody>
          <a:bodyPr/>
          <a:lstStyle/>
          <a:p>
            <a:pPr lvl="0"/>
            <a:endParaRPr lang="en-GB" noProof="0" dirty="0" smtClean="0"/>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8F8433C8-236F-47A3-8D2A-B814B3068A8F}" type="slidenum">
              <a:rPr lang="en-US"/>
              <a:pPr>
                <a:defRPr/>
              </a:pPr>
              <a:t>‹#›</a:t>
            </a:fld>
            <a:endParaRPr lang="en-US" dirty="0"/>
          </a:p>
        </p:txBody>
      </p:sp>
    </p:spTree>
    <p:extLst>
      <p:ext uri="{BB962C8B-B14F-4D97-AF65-F5344CB8AC3E}">
        <p14:creationId xmlns:p14="http://schemas.microsoft.com/office/powerpoint/2010/main" val="26138400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41287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188913"/>
            <a:ext cx="8788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6"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1151778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5694375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271270B-2030-4D60-86B7-D99C1B32BE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274223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CF27717-EFD9-46B8-B5AC-B7EBD29008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199932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AA8EBD5F-DD44-4537-8A4C-2B23ECD383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571265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01CE6D8-D7EE-4C55-A07E-7723884D32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562157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D7323D8-ECC6-45E3-9236-F9075AA0CB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874115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F93105D-0B93-4651-B601-F0F8A32BFD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72661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BB8695C-BB01-4A49-BD00-60768810EE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07260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9494843-9114-4865-B4F6-44B8289A08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314373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D506FF7-9F6C-4F72-9DDB-D221001AEA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813522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FEB29F3-07D8-4588-A109-59215D035C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4885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8132651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76787692-30F6-47DC-A419-AE348FDB5B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494474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73014F4-57DA-4267-88CE-6CC46D77D5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3294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8589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2956542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04980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71378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84599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85657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99328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45103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37374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60030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2336697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863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81881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19182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83095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2380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3646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4032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31916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1160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6279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84327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781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1539413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79854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140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429206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E447228-ABC1-4D2A-A394-5B7ACCFD0BE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14681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B1148DE-EFC0-4512-9D34-CCFCFC48024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99659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EDAE9523-9342-434E-930D-4FAC4B7AF2F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50611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19CA3CAF-EBF9-4F5B-907D-F95E187BF81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33409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311EA12B-7899-4C82-89EC-ED4B70F191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50117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E91411-021B-403D-BC20-CD4DC1B802A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909711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4CBC2C8-64DA-4689-BC39-BF1E4AE6266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5235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1996374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30DFBCA-5294-4064-ADBC-5E8E0DCF35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83517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05219C3-F7BB-4777-90BA-3360187271C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20074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79CB0DC-1B02-4484-B0BC-C3BDB813BA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402666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56525A9-DBF9-49D1-A4DD-587A2EDADA4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64689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5F9A62A-FCF8-4E5F-87E0-56214E9C1A8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702193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0200" y="908050"/>
            <a:ext cx="848995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45C94AD-2EFD-4FE9-AB6E-DE17F539573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970641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1840678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80B889D-66FC-42CF-BADA-7C3A37DF64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9414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EB5DDE7-6B8A-4B37-8FF1-D930A9AB80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54391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1A6735B5-E6AB-4B05-84A1-A5981396E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711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42166611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57D66FFB-1143-4680-8B07-D24EA05431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54933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2E810F89-7DE3-4E57-B963-1C82581AC6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6738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9D4E244-DF27-4BFF-85B3-22804739AE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08868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9CD7957-1A10-43D9-94B6-28CF07A376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52599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25BA06-5E89-4923-A58B-9AA0A2895E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5545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B7169F0-2A82-4BF8-A37A-6BDB511DB6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7487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091CBC6-9090-4DE8-A0A5-4D0DA6BB23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26346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DA44FDCA-9421-418A-A3EE-C18935ADC4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4427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7E9124C2-A480-499F-B1ED-32DE012BA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5589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cstate="print"/>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41220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5200603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4300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86979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5941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22119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73996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444927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210994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96AB61C-814A-5149-8781-09BD7AC1CB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1495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49A16DA-6B19-194F-916E-DA7E148911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67239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2B6B383-229E-0A4F-BFD1-700BDB2DD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3151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F6438-C8FE-4D18-B1E2-6A935EBE39D9}" type="datetimeFigureOut">
              <a:rPr lang="en-GB" smtClean="0"/>
              <a:t>17/04/2015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744E3D-94BA-4846-BC19-2DA144C7472C}" type="slidenum">
              <a:rPr lang="en-GB" smtClean="0"/>
              <a:t>‹#›</a:t>
            </a:fld>
            <a:endParaRPr lang="en-GB" dirty="0"/>
          </a:p>
        </p:txBody>
      </p:sp>
    </p:spTree>
    <p:extLst>
      <p:ext uri="{BB962C8B-B14F-4D97-AF65-F5344CB8AC3E}">
        <p14:creationId xmlns:p14="http://schemas.microsoft.com/office/powerpoint/2010/main" val="25352765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dirty="0" smtClean="0"/>
              <a:t>Click icon to add chart</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0BD88200-F58E-2944-8551-2E8C46F190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53650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9760AFEB-BE8C-A74E-8189-2D4101A34F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128873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14127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US"/>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dirty="0">
              <a:solidFill>
                <a:srgbClr val="000000"/>
              </a:solidFill>
            </a:endParaRPr>
          </a:p>
        </p:txBody>
      </p:sp>
      <p:pic>
        <p:nvPicPr>
          <p:cNvPr id="12" name="Picture 11"/>
          <p:cNvPicPr>
            <a:picLocks noChangeAspect="1"/>
          </p:cNvPicPr>
          <p:nvPr userDrawn="1"/>
        </p:nvPicPr>
        <p:blipFill>
          <a:blip r:embed="rId2" cstate="print"/>
          <a:stretch>
            <a:fillRect/>
          </a:stretch>
        </p:blipFill>
        <p:spPr>
          <a:xfrm>
            <a:off x="177800" y="188640"/>
            <a:ext cx="8788400" cy="1041400"/>
          </a:xfrm>
          <a:prstGeom prst="rect">
            <a:avLst/>
          </a:prstGeom>
        </p:spPr>
      </p:pic>
    </p:spTree>
    <p:extLst>
      <p:ext uri="{BB962C8B-B14F-4D97-AF65-F5344CB8AC3E}">
        <p14:creationId xmlns:p14="http://schemas.microsoft.com/office/powerpoint/2010/main" val="24172490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FD65867B-FC58-C847-B1D2-80927171E2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89687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45F6B31-6BF5-304B-8CAA-AD4B22CA69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05098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B6DA99FD-95B0-2042-95D6-A63312CA835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61525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A19469E-97D6-1645-A8F5-80C8306E75E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69015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DBF47C0-0096-2444-AA18-BD3BA9E53A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087351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09F25B-9C59-D647-BE55-CBC7C94FE8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46637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20EE21-5625-C34D-ADE5-C03FCAE1E1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594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pn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3.emf"/><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3.emf"/><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3.emf"/><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3.emf"/><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3.emf"/><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18.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19.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0.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image" Target="../media/image1.png"/><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5" Type="http://schemas.openxmlformats.org/officeDocument/2006/relationships/image" Target="../media/image3.emf"/><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3.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3.em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3.emf"/><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F6438-C8FE-4D18-B1E2-6A935EBE39D9}" type="datetimeFigureOut">
              <a:rPr lang="en-GB" smtClean="0"/>
              <a:t>17/04/2015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44E3D-94BA-4846-BC19-2DA144C7472C}" type="slidenum">
              <a:rPr lang="en-GB" smtClean="0"/>
              <a:t>‹#›</a:t>
            </a:fld>
            <a:endParaRPr lang="en-GB" dirty="0"/>
          </a:p>
        </p:txBody>
      </p:sp>
    </p:spTree>
    <p:extLst>
      <p:ext uri="{BB962C8B-B14F-4D97-AF65-F5344CB8AC3E}">
        <p14:creationId xmlns:p14="http://schemas.microsoft.com/office/powerpoint/2010/main" val="2612804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8C726847-C8C4-4FB3-86A8-76EED193A73F}"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29" name="Picture 13" descr="DarkBlue10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23643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5" y="908050"/>
            <a:ext cx="8489951"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7" rIns="91395" bIns="45697"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5" y="2708280"/>
            <a:ext cx="8489951"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7" rIns="91395" bIns="456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93" y="6337300"/>
            <a:ext cx="1008063" cy="476250"/>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lvl1pPr algn="r">
              <a:defRPr sz="1400">
                <a:solidFill>
                  <a:srgbClr val="000000"/>
                </a:solidFill>
                <a:latin typeface="Arial" charset="0"/>
              </a:defRPr>
            </a:lvl1pPr>
          </a:lstStyle>
          <a:p>
            <a:pPr defTabSz="913948" fontAlgn="base">
              <a:spcBef>
                <a:spcPct val="0"/>
              </a:spcBef>
              <a:spcAft>
                <a:spcPct val="0"/>
              </a:spcAft>
              <a:defRPr/>
            </a:pPr>
            <a:fld id="{FD9ECFCF-A79E-44D6-A93A-C200C8E59D82}" type="slidenum">
              <a:rPr lang="en-US"/>
              <a:pPr defTabSz="913948" fontAlgn="base">
                <a:spcBef>
                  <a:spcPct val="0"/>
                </a:spcBef>
                <a:spcAft>
                  <a:spcPct val="0"/>
                </a:spcAft>
                <a:defRPr/>
              </a:pPr>
              <a:t>‹#›</a:t>
            </a:fld>
            <a:endParaRPr lang="en-US" dirty="0"/>
          </a:p>
        </p:txBody>
      </p:sp>
      <p:pic>
        <p:nvPicPr>
          <p:cNvPr id="3077" name="Picture 13" descr="DarkBlue102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05352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6975" algn="l" rtl="0" fontAlgn="base">
        <a:spcBef>
          <a:spcPct val="0"/>
        </a:spcBef>
        <a:spcAft>
          <a:spcPct val="0"/>
        </a:spcAft>
        <a:defRPr sz="3000" b="1">
          <a:solidFill>
            <a:schemeClr val="tx2"/>
          </a:solidFill>
          <a:latin typeface="Arial" charset="0"/>
        </a:defRPr>
      </a:lvl6pPr>
      <a:lvl7pPr marL="913948" algn="l" rtl="0" fontAlgn="base">
        <a:spcBef>
          <a:spcPct val="0"/>
        </a:spcBef>
        <a:spcAft>
          <a:spcPct val="0"/>
        </a:spcAft>
        <a:defRPr sz="3000" b="1">
          <a:solidFill>
            <a:schemeClr val="tx2"/>
          </a:solidFill>
          <a:latin typeface="Arial" charset="0"/>
        </a:defRPr>
      </a:lvl7pPr>
      <a:lvl8pPr marL="1370921" algn="l" rtl="0" fontAlgn="base">
        <a:spcBef>
          <a:spcPct val="0"/>
        </a:spcBef>
        <a:spcAft>
          <a:spcPct val="0"/>
        </a:spcAft>
        <a:defRPr sz="3000" b="1">
          <a:solidFill>
            <a:schemeClr val="tx2"/>
          </a:solidFill>
          <a:latin typeface="Arial" charset="0"/>
        </a:defRPr>
      </a:lvl8pPr>
      <a:lvl9pPr marL="1827896" algn="l" rtl="0" fontAlgn="base">
        <a:spcBef>
          <a:spcPct val="0"/>
        </a:spcBef>
        <a:spcAft>
          <a:spcPct val="0"/>
        </a:spcAft>
        <a:defRPr sz="3000" b="1">
          <a:solidFill>
            <a:schemeClr val="tx2"/>
          </a:solidFill>
          <a:latin typeface="Arial" charset="0"/>
        </a:defRPr>
      </a:lvl9pPr>
    </p:titleStyle>
    <p:bodyStyle>
      <a:lvl1pPr marL="342728" indent="-342728" algn="l" rtl="0" eaLnBrk="0" fontAlgn="base" hangingPunct="0">
        <a:spcBef>
          <a:spcPct val="20000"/>
        </a:spcBef>
        <a:spcAft>
          <a:spcPct val="0"/>
        </a:spcAft>
        <a:buChar char="•"/>
        <a:defRPr sz="2800">
          <a:solidFill>
            <a:schemeClr val="tx1"/>
          </a:solidFill>
          <a:latin typeface="+mn-lt"/>
          <a:ea typeface="+mn-ea"/>
          <a:cs typeface="+mn-cs"/>
        </a:defRPr>
      </a:lvl1pPr>
      <a:lvl2pPr marL="742583" indent="-285610" algn="l" rtl="0" eaLnBrk="0" fontAlgn="base" hangingPunct="0">
        <a:spcBef>
          <a:spcPct val="20000"/>
        </a:spcBef>
        <a:spcAft>
          <a:spcPct val="0"/>
        </a:spcAft>
        <a:buChar char="–"/>
        <a:defRPr sz="2400">
          <a:solidFill>
            <a:schemeClr val="tx1"/>
          </a:solidFill>
          <a:latin typeface="+mn-lt"/>
        </a:defRPr>
      </a:lvl2pPr>
      <a:lvl3pPr marL="1142436" indent="-228486" algn="l" rtl="0" eaLnBrk="0" fontAlgn="base" hangingPunct="0">
        <a:spcBef>
          <a:spcPct val="20000"/>
        </a:spcBef>
        <a:spcAft>
          <a:spcPct val="0"/>
        </a:spcAft>
        <a:buChar char="•"/>
        <a:defRPr sz="2000">
          <a:solidFill>
            <a:schemeClr val="tx1"/>
          </a:solidFill>
          <a:latin typeface="+mn-lt"/>
        </a:defRPr>
      </a:lvl3pPr>
      <a:lvl4pPr marL="1599409" indent="-228486" algn="l" rtl="0" eaLnBrk="0" fontAlgn="base" hangingPunct="0">
        <a:spcBef>
          <a:spcPct val="20000"/>
        </a:spcBef>
        <a:spcAft>
          <a:spcPct val="0"/>
        </a:spcAft>
        <a:buChar char="–"/>
        <a:defRPr sz="2000">
          <a:solidFill>
            <a:schemeClr val="tx1"/>
          </a:solidFill>
          <a:latin typeface="+mn-lt"/>
        </a:defRPr>
      </a:lvl4pPr>
      <a:lvl5pPr marL="2056382" indent="-228486" algn="l" rtl="0" eaLnBrk="0" fontAlgn="base" hangingPunct="0">
        <a:spcBef>
          <a:spcPct val="20000"/>
        </a:spcBef>
        <a:spcAft>
          <a:spcPct val="0"/>
        </a:spcAft>
        <a:buChar char="»"/>
        <a:defRPr sz="2000">
          <a:solidFill>
            <a:schemeClr val="tx1"/>
          </a:solidFill>
          <a:latin typeface="+mn-lt"/>
        </a:defRPr>
      </a:lvl5pPr>
      <a:lvl6pPr marL="2513356" indent="-228486" algn="l" rtl="0" fontAlgn="base">
        <a:spcBef>
          <a:spcPct val="20000"/>
        </a:spcBef>
        <a:spcAft>
          <a:spcPct val="0"/>
        </a:spcAft>
        <a:buChar char="»"/>
        <a:defRPr sz="2000">
          <a:solidFill>
            <a:schemeClr val="tx1"/>
          </a:solidFill>
          <a:latin typeface="+mn-lt"/>
        </a:defRPr>
      </a:lvl6pPr>
      <a:lvl7pPr marL="2970331" indent="-228486" algn="l" rtl="0" fontAlgn="base">
        <a:spcBef>
          <a:spcPct val="20000"/>
        </a:spcBef>
        <a:spcAft>
          <a:spcPct val="0"/>
        </a:spcAft>
        <a:buChar char="»"/>
        <a:defRPr sz="2000">
          <a:solidFill>
            <a:schemeClr val="tx1"/>
          </a:solidFill>
          <a:latin typeface="+mn-lt"/>
        </a:defRPr>
      </a:lvl7pPr>
      <a:lvl8pPr marL="3427304" indent="-228486" algn="l" rtl="0" fontAlgn="base">
        <a:spcBef>
          <a:spcPct val="20000"/>
        </a:spcBef>
        <a:spcAft>
          <a:spcPct val="0"/>
        </a:spcAft>
        <a:buChar char="»"/>
        <a:defRPr sz="2000">
          <a:solidFill>
            <a:schemeClr val="tx1"/>
          </a:solidFill>
          <a:latin typeface="+mn-lt"/>
        </a:defRPr>
      </a:lvl8pPr>
      <a:lvl9pPr marL="3884279" indent="-22848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48" rtl="0" eaLnBrk="1" latinLnBrk="0" hangingPunct="1">
        <a:defRPr sz="1800" kern="1200">
          <a:solidFill>
            <a:schemeClr val="tx1"/>
          </a:solidFill>
          <a:latin typeface="+mn-lt"/>
          <a:ea typeface="+mn-ea"/>
          <a:cs typeface="+mn-cs"/>
        </a:defRPr>
      </a:lvl1pPr>
      <a:lvl2pPr marL="456975" algn="l" defTabSz="913948" rtl="0" eaLnBrk="1" latinLnBrk="0" hangingPunct="1">
        <a:defRPr sz="1800" kern="1200">
          <a:solidFill>
            <a:schemeClr val="tx1"/>
          </a:solidFill>
          <a:latin typeface="+mn-lt"/>
          <a:ea typeface="+mn-ea"/>
          <a:cs typeface="+mn-cs"/>
        </a:defRPr>
      </a:lvl2pPr>
      <a:lvl3pPr marL="913948" algn="l" defTabSz="913948" rtl="0" eaLnBrk="1" latinLnBrk="0" hangingPunct="1">
        <a:defRPr sz="1800" kern="1200">
          <a:solidFill>
            <a:schemeClr val="tx1"/>
          </a:solidFill>
          <a:latin typeface="+mn-lt"/>
          <a:ea typeface="+mn-ea"/>
          <a:cs typeface="+mn-cs"/>
        </a:defRPr>
      </a:lvl3pPr>
      <a:lvl4pPr marL="1370921" algn="l" defTabSz="913948" rtl="0" eaLnBrk="1" latinLnBrk="0" hangingPunct="1">
        <a:defRPr sz="1800" kern="1200">
          <a:solidFill>
            <a:schemeClr val="tx1"/>
          </a:solidFill>
          <a:latin typeface="+mn-lt"/>
          <a:ea typeface="+mn-ea"/>
          <a:cs typeface="+mn-cs"/>
        </a:defRPr>
      </a:lvl4pPr>
      <a:lvl5pPr marL="1827896" algn="l" defTabSz="913948" rtl="0" eaLnBrk="1" latinLnBrk="0" hangingPunct="1">
        <a:defRPr sz="1800" kern="1200">
          <a:solidFill>
            <a:schemeClr val="tx1"/>
          </a:solidFill>
          <a:latin typeface="+mn-lt"/>
          <a:ea typeface="+mn-ea"/>
          <a:cs typeface="+mn-cs"/>
        </a:defRPr>
      </a:lvl5pPr>
      <a:lvl6pPr marL="2284869" algn="l" defTabSz="913948" rtl="0" eaLnBrk="1" latinLnBrk="0" hangingPunct="1">
        <a:defRPr sz="1800" kern="1200">
          <a:solidFill>
            <a:schemeClr val="tx1"/>
          </a:solidFill>
          <a:latin typeface="+mn-lt"/>
          <a:ea typeface="+mn-ea"/>
          <a:cs typeface="+mn-cs"/>
        </a:defRPr>
      </a:lvl6pPr>
      <a:lvl7pPr marL="2741844" algn="l" defTabSz="913948" rtl="0" eaLnBrk="1" latinLnBrk="0" hangingPunct="1">
        <a:defRPr sz="1800" kern="1200">
          <a:solidFill>
            <a:schemeClr val="tx1"/>
          </a:solidFill>
          <a:latin typeface="+mn-lt"/>
          <a:ea typeface="+mn-ea"/>
          <a:cs typeface="+mn-cs"/>
        </a:defRPr>
      </a:lvl7pPr>
      <a:lvl8pPr marL="3198817" algn="l" defTabSz="913948" rtl="0" eaLnBrk="1" latinLnBrk="0" hangingPunct="1">
        <a:defRPr sz="1800" kern="1200">
          <a:solidFill>
            <a:schemeClr val="tx1"/>
          </a:solidFill>
          <a:latin typeface="+mn-lt"/>
          <a:ea typeface="+mn-ea"/>
          <a:cs typeface="+mn-cs"/>
        </a:defRPr>
      </a:lvl8pPr>
      <a:lvl9pPr marL="3655792" algn="l" defTabSz="91394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FC20B127-6DB5-4B67-9367-6C6B16019C92}"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3077" name="Picture 13" descr="DarkBlue10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7467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3" name="Picture 2"/>
          <p:cNvPicPr>
            <a:picLocks noChangeAspect="1"/>
          </p:cNvPicPr>
          <p:nvPr/>
        </p:nvPicPr>
        <p:blipFill>
          <a:blip r:embed="rId15" cstate="print"/>
          <a:stretch>
            <a:fillRect/>
          </a:stretch>
        </p:blipFill>
        <p:spPr>
          <a:xfrm>
            <a:off x="177800" y="188640"/>
            <a:ext cx="8788400" cy="647700"/>
          </a:xfrm>
          <a:prstGeom prst="rect">
            <a:avLst/>
          </a:prstGeom>
        </p:spPr>
      </p:pic>
    </p:spTree>
    <p:extLst>
      <p:ext uri="{BB962C8B-B14F-4D97-AF65-F5344CB8AC3E}">
        <p14:creationId xmlns:p14="http://schemas.microsoft.com/office/powerpoint/2010/main" val="339236185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ea typeface="ＭＳ Ｐゴシック" charset="0"/>
              </a:rPr>
              <a:pPr fontAlgn="base">
                <a:spcBef>
                  <a:spcPct val="0"/>
                </a:spcBef>
                <a:spcAft>
                  <a:spcPct val="0"/>
                </a:spcAft>
              </a:pPr>
              <a:t>‹#›</a:t>
            </a:fld>
            <a:endParaRPr lang="en-US" dirty="0">
              <a:solidFill>
                <a:srgbClr val="000000"/>
              </a:solidFill>
              <a:ea typeface="ＭＳ Ｐゴシック" charset="0"/>
            </a:endParaRPr>
          </a:p>
        </p:txBody>
      </p:sp>
      <p:pic>
        <p:nvPicPr>
          <p:cNvPr id="3" name="Picture 2"/>
          <p:cNvPicPr>
            <a:picLocks noChangeAspect="1"/>
          </p:cNvPicPr>
          <p:nvPr/>
        </p:nvPicPr>
        <p:blipFill>
          <a:blip r:embed="rId15" cstate="print"/>
          <a:stretch>
            <a:fillRect/>
          </a:stretch>
        </p:blipFill>
        <p:spPr>
          <a:xfrm>
            <a:off x="177800" y="188640"/>
            <a:ext cx="8788400" cy="647700"/>
          </a:xfrm>
          <a:prstGeom prst="rect">
            <a:avLst/>
          </a:prstGeom>
        </p:spPr>
      </p:pic>
    </p:spTree>
    <p:extLst>
      <p:ext uri="{BB962C8B-B14F-4D97-AF65-F5344CB8AC3E}">
        <p14:creationId xmlns:p14="http://schemas.microsoft.com/office/powerpoint/2010/main" val="57605156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ea typeface="ＭＳ Ｐゴシック" charset="0"/>
              </a:rPr>
              <a:pPr fontAlgn="base">
                <a:spcBef>
                  <a:spcPct val="0"/>
                </a:spcBef>
                <a:spcAft>
                  <a:spcPct val="0"/>
                </a:spcAft>
              </a:pPr>
              <a:t>‹#›</a:t>
            </a:fld>
            <a:endParaRPr lang="en-US" dirty="0">
              <a:solidFill>
                <a:srgbClr val="000000"/>
              </a:solidFill>
              <a:ea typeface="ＭＳ Ｐゴシック" charset="0"/>
            </a:endParaRPr>
          </a:p>
        </p:txBody>
      </p:sp>
      <p:pic>
        <p:nvPicPr>
          <p:cNvPr id="3" name="Picture 2"/>
          <p:cNvPicPr>
            <a:picLocks noChangeAspect="1"/>
          </p:cNvPicPr>
          <p:nvPr/>
        </p:nvPicPr>
        <p:blipFill>
          <a:blip r:embed="rId15" cstate="print"/>
          <a:stretch>
            <a:fillRect/>
          </a:stretch>
        </p:blipFill>
        <p:spPr>
          <a:xfrm>
            <a:off x="177800" y="188640"/>
            <a:ext cx="8788400" cy="647700"/>
          </a:xfrm>
          <a:prstGeom prst="rect">
            <a:avLst/>
          </a:prstGeom>
        </p:spPr>
      </p:pic>
    </p:spTree>
    <p:extLst>
      <p:ext uri="{BB962C8B-B14F-4D97-AF65-F5344CB8AC3E}">
        <p14:creationId xmlns:p14="http://schemas.microsoft.com/office/powerpoint/2010/main" val="2180670078"/>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ea typeface="ＭＳ Ｐゴシック" charset="0"/>
              </a:rPr>
              <a:pPr fontAlgn="base">
                <a:spcBef>
                  <a:spcPct val="0"/>
                </a:spcBef>
                <a:spcAft>
                  <a:spcPct val="0"/>
                </a:spcAft>
              </a:pPr>
              <a:t>‹#›</a:t>
            </a:fld>
            <a:endParaRPr lang="en-US" dirty="0">
              <a:solidFill>
                <a:srgbClr val="000000"/>
              </a:solidFill>
              <a:ea typeface="ＭＳ Ｐゴシック" charset="0"/>
            </a:endParaRPr>
          </a:p>
        </p:txBody>
      </p:sp>
      <p:pic>
        <p:nvPicPr>
          <p:cNvPr id="3" name="Picture 2"/>
          <p:cNvPicPr>
            <a:picLocks noChangeAspect="1"/>
          </p:cNvPicPr>
          <p:nvPr/>
        </p:nvPicPr>
        <p:blipFill>
          <a:blip r:embed="rId15" cstate="print"/>
          <a:stretch>
            <a:fillRect/>
          </a:stretch>
        </p:blipFill>
        <p:spPr>
          <a:xfrm>
            <a:off x="177800" y="188640"/>
            <a:ext cx="8788400" cy="647700"/>
          </a:xfrm>
          <a:prstGeom prst="rect">
            <a:avLst/>
          </a:prstGeom>
        </p:spPr>
      </p:pic>
    </p:spTree>
    <p:extLst>
      <p:ext uri="{BB962C8B-B14F-4D97-AF65-F5344CB8AC3E}">
        <p14:creationId xmlns:p14="http://schemas.microsoft.com/office/powerpoint/2010/main" val="91121387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ea typeface="ＭＳ Ｐゴシック" charset="0"/>
              </a:rPr>
              <a:pPr fontAlgn="base">
                <a:spcBef>
                  <a:spcPct val="0"/>
                </a:spcBef>
                <a:spcAft>
                  <a:spcPct val="0"/>
                </a:spcAft>
              </a:pPr>
              <a:t>‹#›</a:t>
            </a:fld>
            <a:endParaRPr lang="en-US" dirty="0">
              <a:solidFill>
                <a:srgbClr val="000000"/>
              </a:solidFill>
              <a:ea typeface="ＭＳ Ｐゴシック" charset="0"/>
            </a:endParaRPr>
          </a:p>
        </p:txBody>
      </p:sp>
      <p:pic>
        <p:nvPicPr>
          <p:cNvPr id="3" name="Picture 2"/>
          <p:cNvPicPr>
            <a:picLocks noChangeAspect="1"/>
          </p:cNvPicPr>
          <p:nvPr/>
        </p:nvPicPr>
        <p:blipFill>
          <a:blip r:embed="rId15" cstate="print"/>
          <a:stretch>
            <a:fillRect/>
          </a:stretch>
        </p:blipFill>
        <p:spPr>
          <a:xfrm>
            <a:off x="177800" y="188640"/>
            <a:ext cx="8788400" cy="647700"/>
          </a:xfrm>
          <a:prstGeom prst="rect">
            <a:avLst/>
          </a:prstGeom>
        </p:spPr>
      </p:pic>
    </p:spTree>
    <p:extLst>
      <p:ext uri="{BB962C8B-B14F-4D97-AF65-F5344CB8AC3E}">
        <p14:creationId xmlns:p14="http://schemas.microsoft.com/office/powerpoint/2010/main" val="104278111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C35A3-A20D-42EB-9265-A42B8894F9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308057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1"/>
            <a:ext cx="8229600" cy="1143000"/>
          </a:xfrm>
          <a:prstGeom prst="rect">
            <a:avLst/>
          </a:prstGeom>
        </p:spPr>
        <p:txBody>
          <a:bodyPr vert="horz" lIns="91395" tIns="45697" rIns="91395" bIns="4569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395" tIns="45697" rIns="91395" bIns="456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395" tIns="45697" rIns="91395" bIns="45697" rtlCol="0" anchor="ctr"/>
          <a:lstStyle>
            <a:lvl1pPr algn="l">
              <a:defRPr sz="1200">
                <a:solidFill>
                  <a:schemeClr val="tx1">
                    <a:tint val="75000"/>
                  </a:schemeClr>
                </a:solidFill>
              </a:defRPr>
            </a:lvl1pPr>
          </a:lstStyle>
          <a:p>
            <a:pPr defTabSz="913948"/>
            <a:fld id="{70275FED-C45D-464D-B9FA-29A775FEFED6}" type="datetimeFigureOut">
              <a:rPr lang="en-GB" smtClean="0">
                <a:solidFill>
                  <a:prstClr val="black">
                    <a:tint val="75000"/>
                  </a:prstClr>
                </a:solidFill>
              </a:rPr>
              <a:pPr defTabSz="913948"/>
              <a:t>17/04/2015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3" y="6356351"/>
            <a:ext cx="2895600" cy="365125"/>
          </a:xfrm>
          <a:prstGeom prst="rect">
            <a:avLst/>
          </a:prstGeom>
        </p:spPr>
        <p:txBody>
          <a:bodyPr vert="horz" lIns="91395" tIns="45697" rIns="91395" bIns="45697" rtlCol="0" anchor="ctr"/>
          <a:lstStyle>
            <a:lvl1pPr algn="ctr">
              <a:defRPr sz="1200">
                <a:solidFill>
                  <a:schemeClr val="tx1">
                    <a:tint val="75000"/>
                  </a:schemeClr>
                </a:solidFill>
              </a:defRPr>
            </a:lvl1pPr>
          </a:lstStyle>
          <a:p>
            <a:pPr defTabSz="913948"/>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395" tIns="45697" rIns="91395" bIns="45697" rtlCol="0" anchor="ctr"/>
          <a:lstStyle>
            <a:lvl1pPr algn="r">
              <a:defRPr sz="1200">
                <a:solidFill>
                  <a:schemeClr val="tx1">
                    <a:tint val="75000"/>
                  </a:schemeClr>
                </a:solidFill>
              </a:defRPr>
            </a:lvl1pPr>
          </a:lstStyle>
          <a:p>
            <a:pPr defTabSz="913948"/>
            <a:fld id="{AF4FA9F3-0A06-4F8F-BE9A-E54A3D25B8B6}" type="slidenum">
              <a:rPr lang="en-GB" smtClean="0">
                <a:solidFill>
                  <a:prstClr val="black">
                    <a:tint val="75000"/>
                  </a:prstClr>
                </a:solidFill>
              </a:rPr>
              <a:pPr defTabSz="913948"/>
              <a:t>‹#›</a:t>
            </a:fld>
            <a:endParaRPr lang="en-GB" dirty="0">
              <a:solidFill>
                <a:prstClr val="black">
                  <a:tint val="75000"/>
                </a:prstClr>
              </a:solidFill>
            </a:endParaRPr>
          </a:p>
        </p:txBody>
      </p:sp>
    </p:spTree>
    <p:extLst>
      <p:ext uri="{BB962C8B-B14F-4D97-AF65-F5344CB8AC3E}">
        <p14:creationId xmlns:p14="http://schemas.microsoft.com/office/powerpoint/2010/main" val="3092857542"/>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Lst>
  <p:txStyles>
    <p:titleStyle>
      <a:lvl1pPr algn="ctr" defTabSz="913948" rtl="0" eaLnBrk="1" latinLnBrk="0" hangingPunct="1">
        <a:spcBef>
          <a:spcPct val="0"/>
        </a:spcBef>
        <a:buNone/>
        <a:defRPr sz="4400" kern="1200">
          <a:solidFill>
            <a:schemeClr val="tx1"/>
          </a:solidFill>
          <a:latin typeface="+mj-lt"/>
          <a:ea typeface="+mj-ea"/>
          <a:cs typeface="+mj-cs"/>
        </a:defRPr>
      </a:lvl1pPr>
    </p:titleStyle>
    <p:bodyStyle>
      <a:lvl1pPr marL="342728" indent="-342728" algn="l" defTabSz="91394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83" indent="-285610" algn="l" defTabSz="91394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436" indent="-228486" algn="l" defTabSz="91394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409" indent="-228486" algn="l" defTabSz="91394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382" indent="-228486" algn="l" defTabSz="91394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356" indent="-228486" algn="l" defTabSz="9139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31" indent="-228486" algn="l" defTabSz="9139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04" indent="-228486" algn="l" defTabSz="9139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79" indent="-228486" algn="l" defTabSz="9139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48" rtl="0" eaLnBrk="1" latinLnBrk="0" hangingPunct="1">
        <a:defRPr sz="1800" kern="1200">
          <a:solidFill>
            <a:schemeClr val="tx1"/>
          </a:solidFill>
          <a:latin typeface="+mn-lt"/>
          <a:ea typeface="+mn-ea"/>
          <a:cs typeface="+mn-cs"/>
        </a:defRPr>
      </a:lvl1pPr>
      <a:lvl2pPr marL="456975" algn="l" defTabSz="913948" rtl="0" eaLnBrk="1" latinLnBrk="0" hangingPunct="1">
        <a:defRPr sz="1800" kern="1200">
          <a:solidFill>
            <a:schemeClr val="tx1"/>
          </a:solidFill>
          <a:latin typeface="+mn-lt"/>
          <a:ea typeface="+mn-ea"/>
          <a:cs typeface="+mn-cs"/>
        </a:defRPr>
      </a:lvl2pPr>
      <a:lvl3pPr marL="913948" algn="l" defTabSz="913948" rtl="0" eaLnBrk="1" latinLnBrk="0" hangingPunct="1">
        <a:defRPr sz="1800" kern="1200">
          <a:solidFill>
            <a:schemeClr val="tx1"/>
          </a:solidFill>
          <a:latin typeface="+mn-lt"/>
          <a:ea typeface="+mn-ea"/>
          <a:cs typeface="+mn-cs"/>
        </a:defRPr>
      </a:lvl3pPr>
      <a:lvl4pPr marL="1370921" algn="l" defTabSz="913948" rtl="0" eaLnBrk="1" latinLnBrk="0" hangingPunct="1">
        <a:defRPr sz="1800" kern="1200">
          <a:solidFill>
            <a:schemeClr val="tx1"/>
          </a:solidFill>
          <a:latin typeface="+mn-lt"/>
          <a:ea typeface="+mn-ea"/>
          <a:cs typeface="+mn-cs"/>
        </a:defRPr>
      </a:lvl4pPr>
      <a:lvl5pPr marL="1827896" algn="l" defTabSz="913948" rtl="0" eaLnBrk="1" latinLnBrk="0" hangingPunct="1">
        <a:defRPr sz="1800" kern="1200">
          <a:solidFill>
            <a:schemeClr val="tx1"/>
          </a:solidFill>
          <a:latin typeface="+mn-lt"/>
          <a:ea typeface="+mn-ea"/>
          <a:cs typeface="+mn-cs"/>
        </a:defRPr>
      </a:lvl5pPr>
      <a:lvl6pPr marL="2284869" algn="l" defTabSz="913948" rtl="0" eaLnBrk="1" latinLnBrk="0" hangingPunct="1">
        <a:defRPr sz="1800" kern="1200">
          <a:solidFill>
            <a:schemeClr val="tx1"/>
          </a:solidFill>
          <a:latin typeface="+mn-lt"/>
          <a:ea typeface="+mn-ea"/>
          <a:cs typeface="+mn-cs"/>
        </a:defRPr>
      </a:lvl6pPr>
      <a:lvl7pPr marL="2741844" algn="l" defTabSz="913948" rtl="0" eaLnBrk="1" latinLnBrk="0" hangingPunct="1">
        <a:defRPr sz="1800" kern="1200">
          <a:solidFill>
            <a:schemeClr val="tx1"/>
          </a:solidFill>
          <a:latin typeface="+mn-lt"/>
          <a:ea typeface="+mn-ea"/>
          <a:cs typeface="+mn-cs"/>
        </a:defRPr>
      </a:lvl7pPr>
      <a:lvl8pPr marL="3198817" algn="l" defTabSz="913948" rtl="0" eaLnBrk="1" latinLnBrk="0" hangingPunct="1">
        <a:defRPr sz="1800" kern="1200">
          <a:solidFill>
            <a:schemeClr val="tx1"/>
          </a:solidFill>
          <a:latin typeface="+mn-lt"/>
          <a:ea typeface="+mn-ea"/>
          <a:cs typeface="+mn-cs"/>
        </a:defRPr>
      </a:lvl8pPr>
      <a:lvl9pPr marL="3655792" algn="l" defTabSz="91394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1" y="908050"/>
            <a:ext cx="8489951"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1" y="2708276"/>
            <a:ext cx="8489951"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9" y="6337300"/>
            <a:ext cx="10080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FD9ECFCF-A79E-44D6-A93A-C200C8E59D82}" type="slidenum">
              <a:rPr lang="en-US"/>
              <a:pPr fontAlgn="base">
                <a:spcBef>
                  <a:spcPct val="0"/>
                </a:spcBef>
                <a:spcAft>
                  <a:spcPct val="0"/>
                </a:spcAft>
                <a:defRPr/>
              </a:pPr>
              <a:t>‹#›</a:t>
            </a:fld>
            <a:endParaRPr lang="en-US" dirty="0"/>
          </a:p>
        </p:txBody>
      </p:sp>
      <p:pic>
        <p:nvPicPr>
          <p:cNvPr id="3077" name="Picture 13" descr="DarkBlue102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137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AA274-1211-462E-8BF6-757C43D5DDA1}" type="datetimeFigureOut">
              <a:rPr lang="en-GB" smtClean="0">
                <a:solidFill>
                  <a:prstClr val="black">
                    <a:tint val="75000"/>
                  </a:prstClr>
                </a:solidFill>
              </a:rPr>
              <a:pPr/>
              <a:t>17/04/2015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828EA-1B31-48E3-BB6F-52191DFA1C2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6062241"/>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33359242-BD17-42A5-B64B-88DF869EFFFC}" type="slidenum">
              <a:rPr lang="en-US"/>
              <a:pPr fontAlgn="base">
                <a:spcBef>
                  <a:spcPct val="0"/>
                </a:spcBef>
                <a:spcAft>
                  <a:spcPct val="0"/>
                </a:spcAft>
                <a:defRPr/>
              </a:pPr>
              <a:t>‹#›</a:t>
            </a:fld>
            <a:endParaRPr lang="en-US" dirty="0"/>
          </a:p>
        </p:txBody>
      </p:sp>
      <p:pic>
        <p:nvPicPr>
          <p:cNvPr id="13317" name="Picture 13" descr="DarkBlue1024"/>
          <p:cNvPicPr>
            <a:picLocks noChangeAspect="1" noChangeArrowheads="1"/>
          </p:cNvPicPr>
          <p:nvPr userDrawn="1"/>
        </p:nvPicPr>
        <p:blipFill>
          <a:blip r:embed="rId15"/>
          <a:srcRect/>
          <a:stretch>
            <a:fillRect/>
          </a:stretch>
        </p:blipFill>
        <p:spPr bwMode="auto">
          <a:xfrm>
            <a:off x="0" y="0"/>
            <a:ext cx="9144000" cy="514350"/>
          </a:xfrm>
          <a:prstGeom prst="rect">
            <a:avLst/>
          </a:prstGeom>
          <a:noFill/>
          <a:ln w="9525">
            <a:noFill/>
            <a:miter lim="800000"/>
            <a:headEnd/>
            <a:tailEnd/>
          </a:ln>
        </p:spPr>
      </p:pic>
    </p:spTree>
    <p:extLst>
      <p:ext uri="{BB962C8B-B14F-4D97-AF65-F5344CB8AC3E}">
        <p14:creationId xmlns:p14="http://schemas.microsoft.com/office/powerpoint/2010/main" val="629578911"/>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hf sldNum="0"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0"/>
                <a:cs typeface="+mn-cs"/>
              </a:defRPr>
            </a:lvl1pPr>
          </a:lstStyle>
          <a:p>
            <a:pPr fontAlgn="base">
              <a:spcBef>
                <a:spcPct val="0"/>
              </a:spcBef>
              <a:spcAft>
                <a:spcPct val="0"/>
              </a:spcAft>
              <a:defRPr/>
            </a:pPr>
            <a:fld id="{AB825B54-95F6-4AF2-8425-182C97EFA108}"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29" name="Picture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7800" y="188913"/>
            <a:ext cx="878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59565"/>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p:txStyles>
    <p:titleStyle>
      <a:lvl1pPr algn="l" rtl="0" eaLnBrk="0" fontAlgn="base" hangingPunct="0">
        <a:spcBef>
          <a:spcPct val="0"/>
        </a:spcBef>
        <a:spcAft>
          <a:spcPct val="0"/>
        </a:spcAft>
        <a:defRPr sz="3000" b="1">
          <a:solidFill>
            <a:schemeClr val="tx2"/>
          </a:solidFill>
          <a:latin typeface="+mj-lt"/>
          <a:ea typeface="MS PGothic" pitchFamily="34" charset="-128"/>
          <a:cs typeface="+mj-cs"/>
        </a:defRPr>
      </a:lvl1pPr>
      <a:lvl2pPr algn="l" rtl="0" eaLnBrk="0" fontAlgn="base" hangingPunct="0">
        <a:spcBef>
          <a:spcPct val="0"/>
        </a:spcBef>
        <a:spcAft>
          <a:spcPct val="0"/>
        </a:spcAft>
        <a:defRPr sz="3000" b="1">
          <a:solidFill>
            <a:schemeClr val="tx2"/>
          </a:solidFill>
          <a:latin typeface="Arial" charset="0"/>
          <a:ea typeface="MS PGothic" pitchFamily="34" charset="-128"/>
        </a:defRPr>
      </a:lvl2pPr>
      <a:lvl3pPr algn="l" rtl="0" eaLnBrk="0" fontAlgn="base" hangingPunct="0">
        <a:spcBef>
          <a:spcPct val="0"/>
        </a:spcBef>
        <a:spcAft>
          <a:spcPct val="0"/>
        </a:spcAft>
        <a:defRPr sz="3000" b="1">
          <a:solidFill>
            <a:schemeClr val="tx2"/>
          </a:solidFill>
          <a:latin typeface="Arial" charset="0"/>
          <a:ea typeface="MS PGothic" pitchFamily="34" charset="-128"/>
        </a:defRPr>
      </a:lvl3pPr>
      <a:lvl4pPr algn="l" rtl="0" eaLnBrk="0" fontAlgn="base" hangingPunct="0">
        <a:spcBef>
          <a:spcPct val="0"/>
        </a:spcBef>
        <a:spcAft>
          <a:spcPct val="0"/>
        </a:spcAft>
        <a:defRPr sz="3000" b="1">
          <a:solidFill>
            <a:schemeClr val="tx2"/>
          </a:solidFill>
          <a:latin typeface="Arial" charset="0"/>
          <a:ea typeface="MS PGothic" pitchFamily="34" charset="-128"/>
        </a:defRPr>
      </a:lvl4pPr>
      <a:lvl5pPr algn="l" rtl="0" eaLnBrk="0" fontAlgn="base" hangingPunct="0">
        <a:spcBef>
          <a:spcPct val="0"/>
        </a:spcBef>
        <a:spcAft>
          <a:spcPct val="0"/>
        </a:spcAft>
        <a:defRPr sz="3000" b="1">
          <a:solidFill>
            <a:schemeClr val="tx2"/>
          </a:solidFill>
          <a:latin typeface="Arial" charset="0"/>
          <a:ea typeface="MS PGothic" pitchFamily="34" charset="-128"/>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ea typeface="ＭＳ Ｐゴシック" charset="0"/>
              </a:rPr>
              <a:pPr fontAlgn="base">
                <a:spcBef>
                  <a:spcPct val="0"/>
                </a:spcBef>
                <a:spcAft>
                  <a:spcPct val="0"/>
                </a:spcAft>
              </a:pPr>
              <a:t>‹#›</a:t>
            </a:fld>
            <a:endParaRPr lang="en-US" dirty="0">
              <a:solidFill>
                <a:srgbClr val="000000"/>
              </a:solidFill>
              <a:ea typeface="ＭＳ Ｐゴシック" charset="0"/>
            </a:endParaRPr>
          </a:p>
        </p:txBody>
      </p:sp>
      <p:pic>
        <p:nvPicPr>
          <p:cNvPr id="3" name="Picture 2"/>
          <p:cNvPicPr>
            <a:picLocks noChangeAspect="1"/>
          </p:cNvPicPr>
          <p:nvPr/>
        </p:nvPicPr>
        <p:blipFill>
          <a:blip r:embed="rId15" cstate="print"/>
          <a:stretch>
            <a:fillRect/>
          </a:stretch>
        </p:blipFill>
        <p:spPr>
          <a:xfrm>
            <a:off x="177800" y="188640"/>
            <a:ext cx="8788400" cy="647700"/>
          </a:xfrm>
          <a:prstGeom prst="rect">
            <a:avLst/>
          </a:prstGeom>
        </p:spPr>
      </p:pic>
    </p:spTree>
    <p:extLst>
      <p:ext uri="{BB962C8B-B14F-4D97-AF65-F5344CB8AC3E}">
        <p14:creationId xmlns:p14="http://schemas.microsoft.com/office/powerpoint/2010/main" val="3476621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ea typeface="ＭＳ Ｐゴシック" charset="0"/>
              </a:rPr>
              <a:pPr fontAlgn="base">
                <a:spcBef>
                  <a:spcPct val="0"/>
                </a:spcBef>
                <a:spcAft>
                  <a:spcPct val="0"/>
                </a:spcAft>
              </a:pPr>
              <a:t>‹#›</a:t>
            </a:fld>
            <a:endParaRPr lang="en-US" dirty="0">
              <a:solidFill>
                <a:srgbClr val="000000"/>
              </a:solidFill>
              <a:ea typeface="ＭＳ Ｐゴシック" charset="0"/>
            </a:endParaRPr>
          </a:p>
        </p:txBody>
      </p:sp>
      <p:pic>
        <p:nvPicPr>
          <p:cNvPr id="3" name="Picture 2"/>
          <p:cNvPicPr>
            <a:picLocks noChangeAspect="1"/>
          </p:cNvPicPr>
          <p:nvPr/>
        </p:nvPicPr>
        <p:blipFill>
          <a:blip r:embed="rId16"/>
          <a:stretch>
            <a:fillRect/>
          </a:stretch>
        </p:blipFill>
        <p:spPr>
          <a:xfrm>
            <a:off x="177800" y="188640"/>
            <a:ext cx="8788400" cy="647700"/>
          </a:xfrm>
          <a:prstGeom prst="rect">
            <a:avLst/>
          </a:prstGeom>
        </p:spPr>
      </p:pic>
    </p:spTree>
    <p:extLst>
      <p:ext uri="{BB962C8B-B14F-4D97-AF65-F5344CB8AC3E}">
        <p14:creationId xmlns:p14="http://schemas.microsoft.com/office/powerpoint/2010/main" val="352487913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7" r:id="rId14"/>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BB8AD044-DA5A-41D2-AC19-E3ACC26AA307}" type="slidenum">
              <a:rPr lang="en-US">
                <a:solidFill>
                  <a:prstClr val="black"/>
                </a:solidFill>
              </a:rPr>
              <a:pPr fontAlgn="base">
                <a:spcBef>
                  <a:spcPct val="0"/>
                </a:spcBef>
                <a:spcAft>
                  <a:spcPct val="0"/>
                </a:spcAft>
                <a:defRPr/>
              </a:pPr>
              <a:t>‹#›</a:t>
            </a:fld>
            <a:endParaRPr lang="en-US" dirty="0">
              <a:solidFill>
                <a:prstClr val="black"/>
              </a:solidFill>
            </a:endParaRPr>
          </a:p>
        </p:txBody>
      </p:sp>
      <p:pic>
        <p:nvPicPr>
          <p:cNvPr id="1029" name="Picture 13" descr="DarkBlue10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5182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8C726847-C8C4-4FB3-86A8-76EED193A73F}"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29" name="Picture 13" descr="DarkBlue10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9305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ea typeface="ＭＳ Ｐゴシック" charset="0"/>
              </a:rPr>
              <a:pPr fontAlgn="base">
                <a:spcBef>
                  <a:spcPct val="0"/>
                </a:spcBef>
                <a:spcAft>
                  <a:spcPct val="0"/>
                </a:spcAft>
              </a:pPr>
              <a:t>‹#›</a:t>
            </a:fld>
            <a:endParaRPr lang="en-US" dirty="0">
              <a:solidFill>
                <a:srgbClr val="000000"/>
              </a:solidFill>
              <a:ea typeface="ＭＳ Ｐゴシック" charset="0"/>
            </a:endParaRPr>
          </a:p>
        </p:txBody>
      </p:sp>
      <p:pic>
        <p:nvPicPr>
          <p:cNvPr id="3" name="Picture 2"/>
          <p:cNvPicPr>
            <a:picLocks noChangeAspect="1"/>
          </p:cNvPicPr>
          <p:nvPr/>
        </p:nvPicPr>
        <p:blipFill>
          <a:blip r:embed="rId15" cstate="print"/>
          <a:stretch>
            <a:fillRect/>
          </a:stretch>
        </p:blipFill>
        <p:spPr>
          <a:xfrm>
            <a:off x="177800" y="188640"/>
            <a:ext cx="8788400" cy="647700"/>
          </a:xfrm>
          <a:prstGeom prst="rect">
            <a:avLst/>
          </a:prstGeom>
        </p:spPr>
      </p:pic>
    </p:spTree>
    <p:extLst>
      <p:ext uri="{BB962C8B-B14F-4D97-AF65-F5344CB8AC3E}">
        <p14:creationId xmlns:p14="http://schemas.microsoft.com/office/powerpoint/2010/main" val="7151236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D44BBB-FE01-6245-8D83-718DB141594C}" type="slidenum">
              <a:rPr lang="en-US">
                <a:solidFill>
                  <a:srgbClr val="000000"/>
                </a:solidFill>
                <a:ea typeface="ＭＳ Ｐゴシック" charset="0"/>
              </a:rPr>
              <a:pPr fontAlgn="base">
                <a:spcBef>
                  <a:spcPct val="0"/>
                </a:spcBef>
                <a:spcAft>
                  <a:spcPct val="0"/>
                </a:spcAft>
              </a:pPr>
              <a:t>‹#›</a:t>
            </a:fld>
            <a:endParaRPr lang="en-US" dirty="0">
              <a:solidFill>
                <a:srgbClr val="000000"/>
              </a:solidFill>
              <a:ea typeface="ＭＳ Ｐゴシック" charset="0"/>
            </a:endParaRPr>
          </a:p>
        </p:txBody>
      </p:sp>
      <p:pic>
        <p:nvPicPr>
          <p:cNvPr id="3" name="Picture 2"/>
          <p:cNvPicPr>
            <a:picLocks noChangeAspect="1"/>
          </p:cNvPicPr>
          <p:nvPr/>
        </p:nvPicPr>
        <p:blipFill>
          <a:blip r:embed="rId15" cstate="print"/>
          <a:stretch>
            <a:fillRect/>
          </a:stretch>
        </p:blipFill>
        <p:spPr>
          <a:xfrm>
            <a:off x="177800" y="188640"/>
            <a:ext cx="8788400" cy="647700"/>
          </a:xfrm>
          <a:prstGeom prst="rect">
            <a:avLst/>
          </a:prstGeom>
        </p:spPr>
      </p:pic>
    </p:spTree>
    <p:extLst>
      <p:ext uri="{BB962C8B-B14F-4D97-AF65-F5344CB8AC3E}">
        <p14:creationId xmlns:p14="http://schemas.microsoft.com/office/powerpoint/2010/main" val="2246644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xStyles>
    <p:titleStyle>
      <a:lvl1pPr algn="l" rtl="0" eaLnBrk="1" fontAlgn="base" hangingPunct="1">
        <a:spcBef>
          <a:spcPct val="0"/>
        </a:spcBef>
        <a:spcAft>
          <a:spcPct val="0"/>
        </a:spcAft>
        <a:defRPr sz="3000" b="1">
          <a:solidFill>
            <a:schemeClr val="tx2"/>
          </a:solidFill>
          <a:latin typeface="+mj-lt"/>
          <a:ea typeface="ＭＳ Ｐゴシック" charset="0"/>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6CB323C-B8D8-4EB8-B2DF-6BDA1B54F774}"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29" name="Picture 13" descr="DarkBlue10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492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69.xml"/><Relationship Id="rId4" Type="http://schemas.openxmlformats.org/officeDocument/2006/relationships/hyperlink" Target="http://www.nomisweb.co.uk/"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70.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70.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4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23.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7.xml"/><Relationship Id="rId5" Type="http://schemas.openxmlformats.org/officeDocument/2006/relationships/image" Target="../media/image5.png"/><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11.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70.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7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7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006" y="2204864"/>
            <a:ext cx="7772400" cy="1470025"/>
          </a:xfrm>
        </p:spPr>
        <p:txBody>
          <a:bodyPr>
            <a:normAutofit fontScale="90000"/>
          </a:bodyPr>
          <a:lstStyle/>
          <a:p>
            <a:r>
              <a:rPr lang="en-GB" sz="2800" dirty="0" smtClean="0"/>
              <a:t>Building resilient communities for health and wellbeing.</a:t>
            </a:r>
            <a:br>
              <a:rPr lang="en-GB" sz="2800" dirty="0" smtClean="0"/>
            </a:br>
            <a:r>
              <a:rPr lang="en-GB" sz="1800" dirty="0" smtClean="0"/>
              <a:t>18</a:t>
            </a:r>
            <a:r>
              <a:rPr lang="en-GB" sz="1800" baseline="30000" dirty="0" smtClean="0"/>
              <a:t>th</a:t>
            </a:r>
            <a:r>
              <a:rPr lang="en-GB" sz="1800" dirty="0" smtClean="0"/>
              <a:t> March 2015</a:t>
            </a:r>
            <a:br>
              <a:rPr lang="en-GB" sz="1800" dirty="0" smtClean="0"/>
            </a:br>
            <a:r>
              <a:rPr lang="en-GB" sz="1800" dirty="0" smtClean="0"/>
              <a:t>CDHN Belfast</a:t>
            </a:r>
            <a:endParaRPr lang="en-GB" sz="1800" dirty="0"/>
          </a:p>
        </p:txBody>
      </p:sp>
      <p:sp>
        <p:nvSpPr>
          <p:cNvPr id="3" name="Subtitle 2"/>
          <p:cNvSpPr>
            <a:spLocks noGrp="1"/>
          </p:cNvSpPr>
          <p:nvPr>
            <p:ph type="subTitle" idx="1"/>
          </p:nvPr>
        </p:nvSpPr>
        <p:spPr>
          <a:xfrm>
            <a:off x="1371600" y="3429000"/>
            <a:ext cx="6400800" cy="1728192"/>
          </a:xfrm>
        </p:spPr>
        <p:txBody>
          <a:bodyPr>
            <a:normAutofit fontScale="47500" lnSpcReduction="20000"/>
          </a:bodyPr>
          <a:lstStyle/>
          <a:p>
            <a:endParaRPr lang="en-GB" dirty="0" smtClean="0"/>
          </a:p>
          <a:p>
            <a:endParaRPr lang="en-GB" dirty="0"/>
          </a:p>
          <a:p>
            <a:r>
              <a:rPr lang="en-GB" sz="2500" dirty="0" smtClean="0"/>
              <a:t>Dr  Mike Grady.</a:t>
            </a:r>
          </a:p>
          <a:p>
            <a:r>
              <a:rPr lang="en-GB" sz="2500" dirty="0" smtClean="0"/>
              <a:t>Principal Adviser</a:t>
            </a:r>
          </a:p>
          <a:p>
            <a:endParaRPr lang="en-GB" sz="2500" dirty="0" smtClean="0"/>
          </a:p>
          <a:p>
            <a:r>
              <a:rPr lang="en-GB" sz="2500" dirty="0" smtClean="0"/>
              <a:t>Institute of Health Equity.</a:t>
            </a:r>
          </a:p>
          <a:p>
            <a:r>
              <a:rPr lang="en-GB" sz="2500" dirty="0" smtClean="0"/>
              <a:t>Marmot |Review Team.</a:t>
            </a:r>
          </a:p>
          <a:p>
            <a:r>
              <a:rPr lang="en-GB" sz="2500" dirty="0" smtClean="0"/>
              <a:t>University College London.</a:t>
            </a:r>
          </a:p>
          <a:p>
            <a:endParaRPr lang="en-GB" sz="2500" dirty="0"/>
          </a:p>
          <a:p>
            <a:endParaRPr lang="en-GB" sz="25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5733256"/>
            <a:ext cx="903446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22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hart 1" descr="Title: Percentage of the economically active population aged 16+ without a job"/>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729" y="10668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5635557"/>
            <a:ext cx="7389139" cy="1169551"/>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solidFill>
                  <a:srgbClr val="000000"/>
                </a:solidFill>
              </a:rPr>
              <a:t>In </a:t>
            </a:r>
            <a:r>
              <a:rPr lang="en-GB" sz="1400" dirty="0">
                <a:solidFill>
                  <a:srgbClr val="000000"/>
                </a:solidFill>
              </a:rPr>
              <a:t>2013 7.4% of those aged over 16 were unemployed. </a:t>
            </a:r>
            <a:endParaRPr lang="en-GB" sz="1400" dirty="0" smtClean="0">
              <a:solidFill>
                <a:srgbClr val="000000"/>
              </a:solidFill>
            </a:endParaRPr>
          </a:p>
          <a:p>
            <a:pPr marL="285750" indent="-285750">
              <a:buFont typeface="Arial" panose="020B0604020202020204" pitchFamily="34" charset="0"/>
              <a:buChar char="•"/>
            </a:pPr>
            <a:r>
              <a:rPr lang="en-GB" sz="1400" dirty="0" smtClean="0">
                <a:solidFill>
                  <a:srgbClr val="000000"/>
                </a:solidFill>
              </a:rPr>
              <a:t>Over 14</a:t>
            </a:r>
            <a:r>
              <a:rPr lang="en-GB" sz="1400" dirty="0">
                <a:solidFill>
                  <a:srgbClr val="000000"/>
                </a:solidFill>
              </a:rPr>
              <a:t>% were unemployed in Birmingham and Hartlepool, compared to just 3.2% </a:t>
            </a:r>
            <a:endParaRPr lang="en-GB" sz="1400" dirty="0" smtClean="0">
              <a:solidFill>
                <a:srgbClr val="000000"/>
              </a:solidFill>
            </a:endParaRPr>
          </a:p>
          <a:p>
            <a:r>
              <a:rPr lang="en-GB" sz="1400" dirty="0" smtClean="0">
                <a:solidFill>
                  <a:srgbClr val="000000"/>
                </a:solidFill>
              </a:rPr>
              <a:t>      unemployed </a:t>
            </a:r>
            <a:r>
              <a:rPr lang="en-GB" sz="1400" dirty="0">
                <a:solidFill>
                  <a:srgbClr val="000000"/>
                </a:solidFill>
              </a:rPr>
              <a:t>in Rutland and 3.6% in Wokingham.   </a:t>
            </a:r>
          </a:p>
          <a:p>
            <a:pPr marL="285750" indent="-285750">
              <a:buFont typeface="Arial" panose="020B0604020202020204" pitchFamily="34" charset="0"/>
              <a:buChar char="•"/>
            </a:pPr>
            <a:r>
              <a:rPr lang="en-GB" sz="1400" dirty="0">
                <a:solidFill>
                  <a:srgbClr val="000000"/>
                </a:solidFill>
              </a:rPr>
              <a:t>Positively, all regions have seen a drop in unemployment rates from their peak in 2011. </a:t>
            </a:r>
            <a:endParaRPr lang="en-GB" sz="1400" dirty="0" smtClean="0">
              <a:solidFill>
                <a:srgbClr val="000000"/>
              </a:solidFill>
            </a:endParaRPr>
          </a:p>
          <a:p>
            <a:pPr marL="285750" indent="-285750">
              <a:buFont typeface="Arial" panose="020B0604020202020204" pitchFamily="34" charset="0"/>
              <a:buChar char="•"/>
            </a:pPr>
            <a:r>
              <a:rPr lang="en-GB" sz="1400" dirty="0" smtClean="0">
                <a:solidFill>
                  <a:srgbClr val="000000"/>
                </a:solidFill>
              </a:rPr>
              <a:t>However</a:t>
            </a:r>
            <a:r>
              <a:rPr lang="en-GB" sz="1400" dirty="0">
                <a:solidFill>
                  <a:srgbClr val="000000"/>
                </a:solidFill>
              </a:rPr>
              <a:t>, no region has seen their unemployment level reduce to their pre-crisis level. </a:t>
            </a:r>
          </a:p>
        </p:txBody>
      </p:sp>
      <p:sp>
        <p:nvSpPr>
          <p:cNvPr id="7" name="TextBox 6"/>
          <p:cNvSpPr txBox="1"/>
          <p:nvPr/>
        </p:nvSpPr>
        <p:spPr>
          <a:xfrm>
            <a:off x="1169619" y="5181600"/>
            <a:ext cx="6957354" cy="261610"/>
          </a:xfrm>
          <a:prstGeom prst="rect">
            <a:avLst/>
          </a:prstGeom>
          <a:noFill/>
        </p:spPr>
        <p:txBody>
          <a:bodyPr wrap="none" rtlCol="0">
            <a:spAutoFit/>
          </a:bodyPr>
          <a:lstStyle/>
          <a:p>
            <a:r>
              <a:rPr lang="en-GB" sz="1100" dirty="0">
                <a:solidFill>
                  <a:srgbClr val="000000"/>
                </a:solidFill>
              </a:rPr>
              <a:t>ONS NOMIS model-based estimates of unemployment, (</a:t>
            </a:r>
            <a:r>
              <a:rPr lang="en-GB" sz="1100" u="sng" dirty="0" smtClean="0">
                <a:solidFill>
                  <a:srgbClr val="000000"/>
                </a:solidFill>
                <a:hlinkClick r:id="rId4"/>
              </a:rPr>
              <a:t>www.nomisweb.co.uk</a:t>
            </a:r>
            <a:r>
              <a:rPr lang="en-GB" sz="1100" u="sng" dirty="0" smtClean="0">
                <a:solidFill>
                  <a:srgbClr val="000000"/>
                </a:solidFill>
              </a:rPr>
              <a:t>)</a:t>
            </a:r>
            <a:r>
              <a:rPr lang="en-GB" sz="1100" dirty="0" smtClean="0">
                <a:solidFill>
                  <a:srgbClr val="000000"/>
                </a:solidFill>
              </a:rPr>
              <a:t>, </a:t>
            </a:r>
            <a:r>
              <a:rPr lang="en-GB" sz="1100" dirty="0">
                <a:solidFill>
                  <a:srgbClr val="000000"/>
                </a:solidFill>
              </a:rPr>
              <a:t>accessed 9 September 2014</a:t>
            </a:r>
          </a:p>
        </p:txBody>
      </p:sp>
    </p:spTree>
    <p:extLst>
      <p:ext uri="{BB962C8B-B14F-4D97-AF65-F5344CB8AC3E}">
        <p14:creationId xmlns:p14="http://schemas.microsoft.com/office/powerpoint/2010/main" val="2075903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9060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srgbClr val="000000"/>
              </a:solidFill>
            </a:endParaRPr>
          </a:p>
        </p:txBody>
      </p:sp>
      <p:graphicFrame>
        <p:nvGraphicFramePr>
          <p:cNvPr id="7" name="Object 6"/>
          <p:cNvGraphicFramePr>
            <a:graphicFrameLocks/>
          </p:cNvGraphicFramePr>
          <p:nvPr>
            <p:extLst>
              <p:ext uri="{D42A27DB-BD31-4B8C-83A1-F6EECF244321}">
                <p14:modId xmlns:p14="http://schemas.microsoft.com/office/powerpoint/2010/main" val="794043165"/>
              </p:ext>
            </p:extLst>
          </p:nvPr>
        </p:nvGraphicFramePr>
        <p:xfrm>
          <a:off x="1447801" y="1066800"/>
          <a:ext cx="5715000" cy="4029075"/>
        </p:xfrm>
        <a:graphic>
          <a:graphicData uri="http://schemas.openxmlformats.org/presentationml/2006/ole">
            <mc:AlternateContent xmlns:mc="http://schemas.openxmlformats.org/markup-compatibility/2006">
              <mc:Choice xmlns:v="urn:schemas-microsoft-com:vml" Requires="v">
                <p:oleObj spid="_x0000_s2082" name="Chart" r:id="rId4" imgW="5956308" imgH="4407790" progId="Excel.Chart.8">
                  <p:embed/>
                </p:oleObj>
              </mc:Choice>
              <mc:Fallback>
                <p:oleObj name="Chart" r:id="rId4" imgW="5956308" imgH="440779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1" y="1066800"/>
                        <a:ext cx="5715000" cy="4029075"/>
                      </a:xfrm>
                      <a:prstGeom prst="rect">
                        <a:avLst/>
                      </a:prstGeom>
                      <a:noFill/>
                    </p:spPr>
                  </p:pic>
                </p:oleObj>
              </mc:Fallback>
            </mc:AlternateContent>
          </a:graphicData>
        </a:graphic>
      </p:graphicFrame>
      <p:sp>
        <p:nvSpPr>
          <p:cNvPr id="10" name="TextBox 9"/>
          <p:cNvSpPr txBox="1"/>
          <p:nvPr/>
        </p:nvSpPr>
        <p:spPr>
          <a:xfrm>
            <a:off x="381000" y="5410200"/>
            <a:ext cx="8596712" cy="1169551"/>
          </a:xfrm>
          <a:prstGeom prst="rect">
            <a:avLst/>
          </a:prstGeom>
          <a:noFill/>
        </p:spPr>
        <p:txBody>
          <a:bodyPr wrap="none" rtlCol="0">
            <a:spAutoFit/>
          </a:bodyPr>
          <a:lstStyle/>
          <a:p>
            <a:pPr marL="285750" indent="-285750">
              <a:buFont typeface="Wingdings" panose="05000000000000000000" pitchFamily="2" charset="2"/>
              <a:buChar char="§"/>
            </a:pPr>
            <a:r>
              <a:rPr lang="en-GB" sz="1400" dirty="0" smtClean="0">
                <a:solidFill>
                  <a:srgbClr val="000000"/>
                </a:solidFill>
              </a:rPr>
              <a:t> In 2011/12, </a:t>
            </a:r>
            <a:r>
              <a:rPr lang="en-GB" sz="1400" dirty="0">
                <a:solidFill>
                  <a:srgbClr val="000000"/>
                </a:solidFill>
              </a:rPr>
              <a:t>23% of households studied (which covers 2/3rds of household types in England) </a:t>
            </a:r>
            <a:endParaRPr lang="en-GB" sz="1400" dirty="0" smtClean="0">
              <a:solidFill>
                <a:srgbClr val="000000"/>
              </a:solidFill>
            </a:endParaRPr>
          </a:p>
          <a:p>
            <a:r>
              <a:rPr lang="en-GB" sz="1400" dirty="0" smtClean="0">
                <a:solidFill>
                  <a:srgbClr val="000000"/>
                </a:solidFill>
              </a:rPr>
              <a:t>       did </a:t>
            </a:r>
            <a:r>
              <a:rPr lang="en-GB" sz="1400" dirty="0">
                <a:solidFill>
                  <a:srgbClr val="000000"/>
                </a:solidFill>
              </a:rPr>
              <a:t>not receive enough income to reach an acceptable Minimum Income Standard (MIS</a:t>
            </a:r>
            <a:r>
              <a:rPr lang="en-GB" sz="1400" dirty="0" smtClean="0">
                <a:solidFill>
                  <a:srgbClr val="000000"/>
                </a:solidFill>
              </a:rPr>
              <a:t>).</a:t>
            </a:r>
          </a:p>
          <a:p>
            <a:pPr marL="285750" indent="-285750">
              <a:buFont typeface="Wingdings" panose="05000000000000000000" pitchFamily="2" charset="2"/>
              <a:buChar char="§"/>
            </a:pPr>
            <a:r>
              <a:rPr lang="en-GB" sz="1400" dirty="0" smtClean="0">
                <a:solidFill>
                  <a:srgbClr val="000000"/>
                </a:solidFill>
              </a:rPr>
              <a:t> In </a:t>
            </a:r>
            <a:r>
              <a:rPr lang="en-GB" sz="1400" dirty="0">
                <a:solidFill>
                  <a:srgbClr val="000000"/>
                </a:solidFill>
              </a:rPr>
              <a:t>London, where costs are higher, one in four households (29.3%) did not receive enough income.  </a:t>
            </a:r>
          </a:p>
          <a:p>
            <a:pPr marL="285750" indent="-285750">
              <a:buFont typeface="Arial" panose="020B0604020202020204" pitchFamily="34" charset="0"/>
              <a:buChar char="•"/>
            </a:pPr>
            <a:r>
              <a:rPr lang="en-GB" sz="1400" dirty="0">
                <a:solidFill>
                  <a:srgbClr val="000000"/>
                </a:solidFill>
              </a:rPr>
              <a:t> </a:t>
            </a:r>
            <a:r>
              <a:rPr lang="en-GB" sz="1400" dirty="0" smtClean="0">
                <a:solidFill>
                  <a:srgbClr val="000000"/>
                </a:solidFill>
              </a:rPr>
              <a:t>There </a:t>
            </a:r>
            <a:r>
              <a:rPr lang="en-GB" sz="1400" dirty="0">
                <a:solidFill>
                  <a:srgbClr val="000000"/>
                </a:solidFill>
              </a:rPr>
              <a:t>has been a deterioration in living standards, with the proportion of people living in households </a:t>
            </a:r>
            <a:endParaRPr lang="en-GB" sz="1400" dirty="0" smtClean="0">
              <a:solidFill>
                <a:srgbClr val="000000"/>
              </a:solidFill>
            </a:endParaRPr>
          </a:p>
          <a:p>
            <a:r>
              <a:rPr lang="en-GB" sz="1400" dirty="0" smtClean="0">
                <a:solidFill>
                  <a:srgbClr val="000000"/>
                </a:solidFill>
              </a:rPr>
              <a:t>       below </a:t>
            </a:r>
            <a:r>
              <a:rPr lang="en-GB" sz="1400" dirty="0">
                <a:solidFill>
                  <a:srgbClr val="000000"/>
                </a:solidFill>
              </a:rPr>
              <a:t>MIS increasing by a fifth between 2008/9 and </a:t>
            </a:r>
            <a:r>
              <a:rPr lang="en-GB" sz="1400" dirty="0" smtClean="0">
                <a:solidFill>
                  <a:srgbClr val="000000"/>
                </a:solidFill>
              </a:rPr>
              <a:t>2011/12 </a:t>
            </a:r>
            <a:r>
              <a:rPr lang="en-GB" sz="1400" dirty="0">
                <a:solidFill>
                  <a:srgbClr val="000000"/>
                </a:solidFill>
              </a:rPr>
              <a:t>from 3.8 million to 4.7 million households</a:t>
            </a:r>
            <a:endParaRPr lang="en-GB" sz="1400" dirty="0" smtClean="0">
              <a:solidFill>
                <a:srgbClr val="000000"/>
              </a:solidFill>
            </a:endParaRPr>
          </a:p>
        </p:txBody>
      </p:sp>
      <p:sp>
        <p:nvSpPr>
          <p:cNvPr id="11" name="TextBox 10"/>
          <p:cNvSpPr txBox="1"/>
          <p:nvPr/>
        </p:nvSpPr>
        <p:spPr>
          <a:xfrm>
            <a:off x="609600" y="5095875"/>
            <a:ext cx="8023350" cy="523220"/>
          </a:xfrm>
          <a:prstGeom prst="rect">
            <a:avLst/>
          </a:prstGeom>
          <a:noFill/>
        </p:spPr>
        <p:txBody>
          <a:bodyPr wrap="none" rtlCol="0">
            <a:spAutoFit/>
          </a:bodyPr>
          <a:lstStyle/>
          <a:p>
            <a:r>
              <a:rPr lang="en-GB" sz="1000" dirty="0" smtClean="0">
                <a:solidFill>
                  <a:srgbClr val="000000"/>
                </a:solidFill>
              </a:rPr>
              <a:t>Data derived from analysis by Matt </a:t>
            </a:r>
            <a:r>
              <a:rPr lang="en-GB" sz="1000" dirty="0">
                <a:solidFill>
                  <a:srgbClr val="000000"/>
                </a:solidFill>
              </a:rPr>
              <a:t>Padley and Donald Hirsch, Households Below a Minimum Income Standard 2008/9 to 2011/12, </a:t>
            </a:r>
            <a:r>
              <a:rPr lang="en-GB" sz="1000" dirty="0" smtClean="0">
                <a:solidFill>
                  <a:srgbClr val="000000"/>
                </a:solidFill>
              </a:rPr>
              <a:t>JRF</a:t>
            </a:r>
            <a:endParaRPr lang="en-GB" dirty="0">
              <a:solidFill>
                <a:srgbClr val="000000"/>
              </a:solidFill>
            </a:endParaRPr>
          </a:p>
          <a:p>
            <a:endParaRPr lang="en-GB" dirty="0">
              <a:solidFill>
                <a:srgbClr val="000000"/>
              </a:solidFill>
            </a:endParaRPr>
          </a:p>
        </p:txBody>
      </p:sp>
    </p:spTree>
    <p:extLst>
      <p:ext uri="{BB962C8B-B14F-4D97-AF65-F5344CB8AC3E}">
        <p14:creationId xmlns:p14="http://schemas.microsoft.com/office/powerpoint/2010/main" val="151401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035"/>
          <a:stretch/>
        </p:blipFill>
        <p:spPr bwMode="auto">
          <a:xfrm>
            <a:off x="39158" y="1765394"/>
            <a:ext cx="9070464" cy="447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395536" y="6155010"/>
            <a:ext cx="20383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395536" y="685801"/>
            <a:ext cx="8496300" cy="18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S PGothic" pitchFamily="34" charset="-128"/>
                <a:cs typeface="+mj-cs"/>
              </a:defRPr>
            </a:lvl1pPr>
            <a:lvl2pPr algn="l" rtl="0" eaLnBrk="0" fontAlgn="base" hangingPunct="0">
              <a:spcBef>
                <a:spcPct val="0"/>
              </a:spcBef>
              <a:spcAft>
                <a:spcPct val="0"/>
              </a:spcAft>
              <a:defRPr sz="3000" b="1">
                <a:solidFill>
                  <a:schemeClr val="tx2"/>
                </a:solidFill>
                <a:latin typeface="Arial" charset="0"/>
                <a:ea typeface="MS PGothic" pitchFamily="34" charset="-128"/>
              </a:defRPr>
            </a:lvl2pPr>
            <a:lvl3pPr algn="l" rtl="0" eaLnBrk="0" fontAlgn="base" hangingPunct="0">
              <a:spcBef>
                <a:spcPct val="0"/>
              </a:spcBef>
              <a:spcAft>
                <a:spcPct val="0"/>
              </a:spcAft>
              <a:defRPr sz="3000" b="1">
                <a:solidFill>
                  <a:schemeClr val="tx2"/>
                </a:solidFill>
                <a:latin typeface="Arial" charset="0"/>
                <a:ea typeface="MS PGothic" pitchFamily="34" charset="-128"/>
              </a:defRPr>
            </a:lvl3pPr>
            <a:lvl4pPr algn="l" rtl="0" eaLnBrk="0" fontAlgn="base" hangingPunct="0">
              <a:spcBef>
                <a:spcPct val="0"/>
              </a:spcBef>
              <a:spcAft>
                <a:spcPct val="0"/>
              </a:spcAft>
              <a:defRPr sz="3000" b="1">
                <a:solidFill>
                  <a:schemeClr val="tx2"/>
                </a:solidFill>
                <a:latin typeface="Arial" charset="0"/>
                <a:ea typeface="MS PGothic" pitchFamily="34" charset="-128"/>
              </a:defRPr>
            </a:lvl4pPr>
            <a:lvl5pPr algn="l" rtl="0" eaLnBrk="0" fontAlgn="base" hangingPunct="0">
              <a:spcBef>
                <a:spcPct val="0"/>
              </a:spcBef>
              <a:spcAft>
                <a:spcPct val="0"/>
              </a:spcAft>
              <a:defRPr sz="3000" b="1">
                <a:solidFill>
                  <a:schemeClr val="tx2"/>
                </a:solidFill>
                <a:latin typeface="Arial" charset="0"/>
                <a:ea typeface="MS PGothic" pitchFamily="34" charset="-128"/>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algn="ctr"/>
            <a:r>
              <a:rPr lang="en-GB" kern="0" dirty="0" smtClean="0">
                <a:solidFill>
                  <a:srgbClr val="07591B"/>
                </a:solidFill>
              </a:rPr>
              <a:t>Create fair employment and good work for all. </a:t>
            </a:r>
            <a:r>
              <a:rPr lang="en-GB" sz="1400" kern="0" dirty="0" smtClean="0">
                <a:solidFill>
                  <a:srgbClr val="07591B"/>
                </a:solidFill>
              </a:rPr>
              <a:t>6.7 million of the 13 million people in poverty are in working households, UK 2011/12</a:t>
            </a:r>
            <a:endParaRPr lang="en-GB" sz="1400" kern="0" dirty="0">
              <a:solidFill>
                <a:srgbClr val="07591B"/>
              </a:solidFill>
            </a:endParaRPr>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6221685"/>
            <a:ext cx="12096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834464" y="6412185"/>
            <a:ext cx="3130024" cy="369332"/>
          </a:xfrm>
          <a:prstGeom prst="rect">
            <a:avLst/>
          </a:prstGeom>
          <a:noFill/>
        </p:spPr>
        <p:txBody>
          <a:bodyPr wrap="none" rtlCol="0">
            <a:spAutoFit/>
          </a:bodyPr>
          <a:lstStyle/>
          <a:p>
            <a:r>
              <a:rPr lang="en-GB" dirty="0" smtClean="0">
                <a:solidFill>
                  <a:srgbClr val="000000"/>
                </a:solidFill>
              </a:rPr>
              <a:t>(JRF 2013 using DWP data) </a:t>
            </a:r>
            <a:endParaRPr lang="en-GB" dirty="0">
              <a:solidFill>
                <a:srgbClr val="000000"/>
              </a:solidFill>
            </a:endParaRPr>
          </a:p>
        </p:txBody>
      </p:sp>
    </p:spTree>
    <p:extLst>
      <p:ext uri="{BB962C8B-B14F-4D97-AF65-F5344CB8AC3E}">
        <p14:creationId xmlns:p14="http://schemas.microsoft.com/office/powerpoint/2010/main" val="2544964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Use of green space</a:t>
            </a:r>
            <a:endParaRPr lang="en-GB" dirty="0"/>
          </a:p>
        </p:txBody>
      </p:sp>
      <p:sp>
        <p:nvSpPr>
          <p:cNvPr id="6" name="TextBox 5"/>
          <p:cNvSpPr txBox="1"/>
          <p:nvPr/>
        </p:nvSpPr>
        <p:spPr>
          <a:xfrm>
            <a:off x="762000" y="5638800"/>
            <a:ext cx="8680581" cy="1200329"/>
          </a:xfrm>
          <a:prstGeom prst="rect">
            <a:avLst/>
          </a:prstGeom>
          <a:noFill/>
        </p:spPr>
        <p:txBody>
          <a:bodyPr wrap="none" rtlCol="0">
            <a:spAutoFit/>
          </a:bodyPr>
          <a:lstStyle/>
          <a:p>
            <a:pPr marL="285750" indent="-285750">
              <a:buFont typeface="Wingdings" panose="05000000000000000000" pitchFamily="2" charset="2"/>
              <a:buChar char="§"/>
            </a:pPr>
            <a:r>
              <a:rPr lang="en-GB" dirty="0">
                <a:solidFill>
                  <a:srgbClr val="000000"/>
                </a:solidFill>
              </a:rPr>
              <a:t>In England, 15.3% had visited the natural environment from March 2012 to </a:t>
            </a:r>
            <a:endParaRPr lang="en-GB" dirty="0" smtClean="0">
              <a:solidFill>
                <a:srgbClr val="000000"/>
              </a:solidFill>
            </a:endParaRPr>
          </a:p>
          <a:p>
            <a:r>
              <a:rPr lang="en-GB" dirty="0" smtClean="0">
                <a:solidFill>
                  <a:srgbClr val="000000"/>
                </a:solidFill>
              </a:rPr>
              <a:t>    February </a:t>
            </a:r>
            <a:r>
              <a:rPr lang="en-GB" dirty="0">
                <a:solidFill>
                  <a:srgbClr val="000000"/>
                </a:solidFill>
              </a:rPr>
              <a:t>2013.</a:t>
            </a:r>
          </a:p>
          <a:p>
            <a:pPr marL="285750" indent="-285750">
              <a:buFont typeface="Arial" panose="020B0604020202020204" pitchFamily="34" charset="0"/>
              <a:buChar char="•"/>
            </a:pPr>
            <a:r>
              <a:rPr lang="en-GB" dirty="0" smtClean="0">
                <a:solidFill>
                  <a:srgbClr val="000000"/>
                </a:solidFill>
              </a:rPr>
              <a:t>Green space important for more deprived communities and has impact on CVD. </a:t>
            </a:r>
          </a:p>
          <a:p>
            <a:pPr marL="285750" indent="-285750">
              <a:buFont typeface="Arial" panose="020B0604020202020204" pitchFamily="34" charset="0"/>
              <a:buChar char="•"/>
            </a:pPr>
            <a:r>
              <a:rPr lang="en-GB" dirty="0" smtClean="0">
                <a:solidFill>
                  <a:srgbClr val="000000"/>
                </a:solidFill>
              </a:rPr>
              <a:t>However lower usage in more deprived areas. </a:t>
            </a:r>
            <a:endParaRPr lang="en-GB" dirty="0">
              <a:solidFill>
                <a:srgbClr val="000000"/>
              </a:solidFill>
            </a:endParaRPr>
          </a:p>
        </p:txBody>
      </p:sp>
      <p:sp>
        <p:nvSpPr>
          <p:cNvPr id="8" name="TextBox 7"/>
          <p:cNvSpPr txBox="1"/>
          <p:nvPr/>
        </p:nvSpPr>
        <p:spPr>
          <a:xfrm>
            <a:off x="1784186" y="5318677"/>
            <a:ext cx="5581977" cy="523220"/>
          </a:xfrm>
          <a:prstGeom prst="rect">
            <a:avLst/>
          </a:prstGeom>
          <a:noFill/>
        </p:spPr>
        <p:txBody>
          <a:bodyPr wrap="none" rtlCol="0">
            <a:spAutoFit/>
          </a:bodyPr>
          <a:lstStyle/>
          <a:p>
            <a:r>
              <a:rPr lang="en-GB" sz="1000" dirty="0">
                <a:solidFill>
                  <a:srgbClr val="000000"/>
                </a:solidFill>
              </a:rPr>
              <a:t>Monitor of Engagement with the Natural Environment, Natural Health England, September </a:t>
            </a:r>
            <a:r>
              <a:rPr lang="en-GB" sz="1000" dirty="0" smtClean="0">
                <a:solidFill>
                  <a:srgbClr val="000000"/>
                </a:solidFill>
              </a:rPr>
              <a:t>2013</a:t>
            </a:r>
            <a:endParaRPr lang="en-GB" dirty="0">
              <a:solidFill>
                <a:srgbClr val="000000"/>
              </a:solidFill>
            </a:endParaRPr>
          </a:p>
          <a:p>
            <a:endParaRPr lang="en-GB"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921111533"/>
              </p:ext>
            </p:extLst>
          </p:nvPr>
        </p:nvGraphicFramePr>
        <p:xfrm>
          <a:off x="1371600" y="1295400"/>
          <a:ext cx="6419850" cy="4214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4812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br>
              <a:rPr lang="en-GB" dirty="0" smtClean="0"/>
            </a:br>
            <a:endParaRPr lang="en-GB" dirty="0"/>
          </a:p>
        </p:txBody>
      </p:sp>
      <p:sp>
        <p:nvSpPr>
          <p:cNvPr id="3" name="Content Placeholder 2"/>
          <p:cNvSpPr>
            <a:spLocks noGrp="1"/>
          </p:cNvSpPr>
          <p:nvPr>
            <p:ph idx="1"/>
          </p:nvPr>
        </p:nvSpPr>
        <p:spPr>
          <a:xfrm>
            <a:off x="330200" y="1752600"/>
            <a:ext cx="8489950" cy="4413251"/>
          </a:xfrm>
        </p:spPr>
        <p:txBody>
          <a:bodyPr/>
          <a:lstStyle/>
          <a:p>
            <a:r>
              <a:rPr lang="en-GB" sz="1800" b="1" dirty="0" smtClean="0">
                <a:solidFill>
                  <a:schemeClr val="accent1">
                    <a:lumMod val="50000"/>
                  </a:schemeClr>
                </a:solidFill>
              </a:rPr>
              <a:t>Inequalities persistent, unnecessary, harmful to all.</a:t>
            </a:r>
          </a:p>
          <a:p>
            <a:endParaRPr lang="en-GB" sz="1800" b="1" dirty="0" smtClean="0">
              <a:solidFill>
                <a:schemeClr val="accent1">
                  <a:lumMod val="50000"/>
                </a:schemeClr>
              </a:solidFill>
            </a:endParaRPr>
          </a:p>
          <a:p>
            <a:r>
              <a:rPr lang="en-GB" sz="1800" b="1" dirty="0" smtClean="0">
                <a:solidFill>
                  <a:schemeClr val="accent1">
                    <a:lumMod val="50000"/>
                  </a:schemeClr>
                </a:solidFill>
              </a:rPr>
              <a:t>Clear social gradient worse your social circumstances the worse your health status</a:t>
            </a:r>
          </a:p>
          <a:p>
            <a:endParaRPr lang="en-GB" sz="1800" b="1" dirty="0" smtClean="0">
              <a:solidFill>
                <a:schemeClr val="accent1">
                  <a:lumMod val="50000"/>
                </a:schemeClr>
              </a:solidFill>
            </a:endParaRPr>
          </a:p>
          <a:p>
            <a:r>
              <a:rPr lang="en-GB" sz="1800" b="1" dirty="0" smtClean="0">
                <a:solidFill>
                  <a:schemeClr val="accent1">
                    <a:lumMod val="50000"/>
                  </a:schemeClr>
                </a:solidFill>
              </a:rPr>
              <a:t>Clear inequalities in child development with significant variations.</a:t>
            </a:r>
          </a:p>
          <a:p>
            <a:r>
              <a:rPr lang="en-GB" sz="1800" b="1" dirty="0" smtClean="0">
                <a:solidFill>
                  <a:schemeClr val="accent1">
                    <a:lumMod val="50000"/>
                  </a:schemeClr>
                </a:solidFill>
              </a:rPr>
              <a:t>Poverty and income inequalities critical.</a:t>
            </a:r>
          </a:p>
          <a:p>
            <a:endParaRPr lang="en-GB" sz="1800" b="1" dirty="0" smtClean="0">
              <a:solidFill>
                <a:schemeClr val="accent1">
                  <a:lumMod val="50000"/>
                </a:schemeClr>
              </a:solidFill>
            </a:endParaRPr>
          </a:p>
          <a:p>
            <a:r>
              <a:rPr lang="en-GB" sz="1800" b="1" dirty="0" smtClean="0">
                <a:solidFill>
                  <a:schemeClr val="accent1">
                    <a:lumMod val="50000"/>
                  </a:schemeClr>
                </a:solidFill>
              </a:rPr>
              <a:t>Gender differences.</a:t>
            </a:r>
          </a:p>
          <a:p>
            <a:r>
              <a:rPr lang="en-GB" sz="1800" b="1" dirty="0" smtClean="0">
                <a:solidFill>
                  <a:schemeClr val="accent1">
                    <a:lumMod val="50000"/>
                  </a:schemeClr>
                </a:solidFill>
              </a:rPr>
              <a:t>Youth Unemployment and NEETS a key issue now and for future.</a:t>
            </a:r>
          </a:p>
          <a:p>
            <a:endParaRPr lang="en-GB" sz="1800" b="1" dirty="0" smtClean="0">
              <a:solidFill>
                <a:schemeClr val="accent1">
                  <a:lumMod val="50000"/>
                </a:schemeClr>
              </a:solidFill>
            </a:endParaRPr>
          </a:p>
          <a:p>
            <a:r>
              <a:rPr lang="en-GB" sz="1800" b="1" dirty="0" smtClean="0">
                <a:solidFill>
                  <a:schemeClr val="accent1">
                    <a:lumMod val="50000"/>
                  </a:schemeClr>
                </a:solidFill>
              </a:rPr>
              <a:t>Significant Regional Variations.</a:t>
            </a:r>
          </a:p>
          <a:p>
            <a:endParaRPr lang="en-GB" sz="1800" b="1" dirty="0" smtClean="0">
              <a:solidFill>
                <a:schemeClr val="accent1">
                  <a:lumMod val="50000"/>
                </a:schemeClr>
              </a:solidFill>
            </a:endParaRPr>
          </a:p>
          <a:p>
            <a:r>
              <a:rPr lang="en-GB" sz="1800" b="1" dirty="0" smtClean="0">
                <a:solidFill>
                  <a:schemeClr val="accent1">
                    <a:lumMod val="50000"/>
                  </a:schemeClr>
                </a:solidFill>
              </a:rPr>
              <a:t>Need concerted action which addresses inequalities across the gradient but also accounts for greater disadvantage.</a:t>
            </a:r>
          </a:p>
          <a:p>
            <a:pPr marL="0" indent="0">
              <a:buNone/>
            </a:pPr>
            <a:endParaRPr lang="en-GB" sz="1800" b="1" dirty="0" smtClean="0">
              <a:solidFill>
                <a:schemeClr val="accent1">
                  <a:lumMod val="50000"/>
                </a:schemeClr>
              </a:solidFill>
            </a:endParaRPr>
          </a:p>
          <a:p>
            <a:pPr marL="0" indent="0">
              <a:buNone/>
            </a:pPr>
            <a:endParaRPr lang="en-GB" sz="1800" dirty="0" smtClean="0"/>
          </a:p>
          <a:p>
            <a:pPr marL="457200" lvl="1" indent="0">
              <a:buNone/>
            </a:pPr>
            <a:endParaRPr lang="en-GB" sz="1800" dirty="0" smtClean="0"/>
          </a:p>
          <a:p>
            <a:pPr marL="457200" lvl="1" indent="0">
              <a:buNone/>
            </a:pPr>
            <a:r>
              <a:rPr lang="en-GB" sz="1800" dirty="0" smtClean="0"/>
              <a:t>  	</a:t>
            </a:r>
          </a:p>
          <a:p>
            <a:pPr marL="457200" lvl="1" indent="0">
              <a:buNone/>
            </a:pPr>
            <a:endParaRPr lang="en-GB" sz="1200" dirty="0" smtClean="0"/>
          </a:p>
          <a:p>
            <a:pPr marL="457200" lvl="1" indent="0">
              <a:buNone/>
            </a:pPr>
            <a:r>
              <a:rPr lang="en-GB" sz="1200" dirty="0" smtClean="0"/>
              <a:t> </a:t>
            </a:r>
          </a:p>
          <a:p>
            <a:endParaRPr lang="en-GB" sz="1600" dirty="0"/>
          </a:p>
        </p:txBody>
      </p:sp>
    </p:spTree>
    <p:extLst>
      <p:ext uri="{BB962C8B-B14F-4D97-AF65-F5344CB8AC3E}">
        <p14:creationId xmlns:p14="http://schemas.microsoft.com/office/powerpoint/2010/main" val="1013654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People and Places</a:t>
            </a:r>
          </a:p>
        </p:txBody>
      </p:sp>
      <p:sp>
        <p:nvSpPr>
          <p:cNvPr id="3" name="Text Placeholder 2"/>
          <p:cNvSpPr>
            <a:spLocks noGrp="1"/>
          </p:cNvSpPr>
          <p:nvPr>
            <p:ph type="body" sz="half" idx="1"/>
          </p:nvPr>
        </p:nvSpPr>
        <p:spPr>
          <a:xfrm>
            <a:off x="457200" y="1600204"/>
            <a:ext cx="5554960" cy="4525963"/>
          </a:xfrm>
        </p:spPr>
        <p:txBody>
          <a:bodyPr>
            <a:noAutofit/>
          </a:bodyPr>
          <a:lstStyle/>
          <a:p>
            <a:r>
              <a:rPr lang="en-GB" sz="1800" dirty="0"/>
              <a:t>Critical linkage of health, wellbeing and resilience.</a:t>
            </a:r>
          </a:p>
          <a:p>
            <a:r>
              <a:rPr lang="en-GB" sz="1800" dirty="0"/>
              <a:t>Evidence of linkage of low level stress, </a:t>
            </a:r>
            <a:r>
              <a:rPr lang="en-GB" sz="1800" dirty="0" smtClean="0"/>
              <a:t>depression</a:t>
            </a:r>
            <a:r>
              <a:rPr lang="en-GB" sz="1800" dirty="0"/>
              <a:t> </a:t>
            </a:r>
            <a:r>
              <a:rPr lang="en-GB" sz="1800" dirty="0" smtClean="0"/>
              <a:t>and exclusion are </a:t>
            </a:r>
            <a:r>
              <a:rPr lang="en-GB" sz="1800" dirty="0"/>
              <a:t>barriers to participation.</a:t>
            </a:r>
          </a:p>
          <a:p>
            <a:pPr marL="0" indent="0">
              <a:buNone/>
            </a:pPr>
            <a:r>
              <a:rPr lang="en-GB" sz="1800" b="1" i="1" dirty="0">
                <a:solidFill>
                  <a:srgbClr val="FF0000"/>
                </a:solidFill>
              </a:rPr>
              <a:t>“ You can see the deprivation, all you have to do is look outside. Its in your face every day, litter everywhere, rats and rubbish. It’s a dump……it feels like people around you have no meaning to life. I keep my curtains closed at </a:t>
            </a:r>
            <a:r>
              <a:rPr lang="en-GB" sz="1800" b="1" i="1" dirty="0" smtClean="0">
                <a:solidFill>
                  <a:srgbClr val="FF0000"/>
                </a:solidFill>
              </a:rPr>
              <a:t>times….</a:t>
            </a:r>
            <a:r>
              <a:rPr lang="en-GB" sz="1800" b="1" i="1" dirty="0">
                <a:solidFill>
                  <a:srgbClr val="FF0000"/>
                </a:solidFill>
              </a:rPr>
              <a:t>It doesn’t give you a purpose to do anything” (Focus group participant)</a:t>
            </a:r>
          </a:p>
          <a:p>
            <a:r>
              <a:rPr lang="en-GB" sz="1800" dirty="0"/>
              <a:t>Many </a:t>
            </a:r>
            <a:r>
              <a:rPr lang="en-GB" sz="1800" dirty="0" smtClean="0"/>
              <a:t>communities </a:t>
            </a:r>
            <a:r>
              <a:rPr lang="en-GB" sz="1800" dirty="0"/>
              <a:t>are characterised by lack of mutual trust, isolation and under developed social cohesion</a:t>
            </a:r>
            <a:r>
              <a:rPr lang="en-GB" sz="1800" dirty="0" smtClean="0"/>
              <a:t>.</a:t>
            </a:r>
            <a:endParaRPr lang="en-GB" sz="1800" b="1" i="1" dirty="0">
              <a:solidFill>
                <a:srgbClr val="FF0000"/>
              </a:solidFill>
            </a:endParaRPr>
          </a:p>
          <a:p>
            <a:pPr marL="0" indent="0">
              <a:buNone/>
            </a:pPr>
            <a:endParaRPr lang="en-GB" sz="1400" dirty="0"/>
          </a:p>
        </p:txBody>
      </p:sp>
      <p:sp>
        <p:nvSpPr>
          <p:cNvPr id="4" name="Content Placeholder 3"/>
          <p:cNvSpPr>
            <a:spLocks noGrp="1"/>
          </p:cNvSpPr>
          <p:nvPr>
            <p:ph sz="half" idx="2"/>
          </p:nvPr>
        </p:nvSpPr>
        <p:spPr>
          <a:xfrm>
            <a:off x="6012160" y="1700809"/>
            <a:ext cx="2674640" cy="3672408"/>
          </a:xfrm>
        </p:spPr>
        <p:txBody>
          <a:bodyPr/>
          <a:lstStyle/>
          <a:p>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700808"/>
            <a:ext cx="266429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ealthInequalities_CMYK_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67" y="5922967"/>
            <a:ext cx="37798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304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smtClean="0"/>
              <a:t>Building Healthier Communities. PHE . DH London February 2015.</a:t>
            </a:r>
            <a:endParaRPr lang="en-GB" sz="2000" b="1" dirty="0"/>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8820472" cy="4852248"/>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93296"/>
            <a:ext cx="91440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938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706245" y="1461452"/>
            <a:ext cx="5731510" cy="3935095"/>
          </a:xfrm>
          <a:prstGeom prst="rect">
            <a:avLst/>
          </a:prstGeom>
          <a:noFill/>
          <a:ln>
            <a:noFill/>
          </a:ln>
        </p:spPr>
      </p:pic>
      <p:sp>
        <p:nvSpPr>
          <p:cNvPr id="3" name="TextBox 2"/>
          <p:cNvSpPr txBox="1"/>
          <p:nvPr/>
        </p:nvSpPr>
        <p:spPr>
          <a:xfrm>
            <a:off x="899592" y="476672"/>
            <a:ext cx="7056784" cy="369332"/>
          </a:xfrm>
          <a:prstGeom prst="rect">
            <a:avLst/>
          </a:prstGeom>
          <a:noFill/>
        </p:spPr>
        <p:txBody>
          <a:bodyPr wrap="square" rtlCol="0">
            <a:spAutoFit/>
          </a:bodyPr>
          <a:lstStyle/>
          <a:p>
            <a:r>
              <a:rPr lang="en-GB" b="1" dirty="0" smtClean="0"/>
              <a:t>Building resilient Communities.</a:t>
            </a:r>
            <a:endParaRPr lang="en-GB" b="1" dirty="0"/>
          </a:p>
        </p:txBody>
      </p:sp>
    </p:spTree>
    <p:extLst>
      <p:ext uri="{BB962C8B-B14F-4D97-AF65-F5344CB8AC3E}">
        <p14:creationId xmlns:p14="http://schemas.microsoft.com/office/powerpoint/2010/main" val="160659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GB" sz="3200" b="1" i="1" dirty="0" smtClean="0"/>
              <a:t>Health, Wellbeing and resilience</a:t>
            </a:r>
          </a:p>
        </p:txBody>
      </p:sp>
      <p:sp>
        <p:nvSpPr>
          <p:cNvPr id="22531" name="Rectangle 3"/>
          <p:cNvSpPr>
            <a:spLocks noGrp="1" noChangeArrowheads="1"/>
          </p:cNvSpPr>
          <p:nvPr>
            <p:ph type="body" idx="1"/>
          </p:nvPr>
        </p:nvSpPr>
        <p:spPr>
          <a:xfrm>
            <a:off x="457200" y="1600200"/>
            <a:ext cx="8229600" cy="4322763"/>
          </a:xfrm>
        </p:spPr>
        <p:txBody>
          <a:bodyPr>
            <a:normAutofit/>
          </a:bodyPr>
          <a:lstStyle/>
          <a:p>
            <a:pPr eaLnBrk="1" hangingPunct="1">
              <a:lnSpc>
                <a:spcPct val="90000"/>
              </a:lnSpc>
            </a:pPr>
            <a:r>
              <a:rPr lang="en-GB" sz="2000" b="1" dirty="0" smtClean="0"/>
              <a:t>Evidence participation and improving life skills ameliorates impact of health inequalities through developing social support networks</a:t>
            </a:r>
            <a:r>
              <a:rPr lang="en-GB" sz="2800" b="1" dirty="0" smtClean="0"/>
              <a:t>. </a:t>
            </a:r>
            <a:r>
              <a:rPr lang="en-GB" sz="1200" dirty="0" smtClean="0"/>
              <a:t>(Bynner and Parsons 2006)</a:t>
            </a:r>
          </a:p>
          <a:p>
            <a:pPr eaLnBrk="1" hangingPunct="1">
              <a:lnSpc>
                <a:spcPct val="90000"/>
              </a:lnSpc>
              <a:buFontTx/>
              <a:buNone/>
            </a:pPr>
            <a:endParaRPr lang="en-GB" sz="1200" i="1" dirty="0" smtClean="0"/>
          </a:p>
          <a:p>
            <a:pPr eaLnBrk="1" hangingPunct="1">
              <a:lnSpc>
                <a:spcPct val="90000"/>
              </a:lnSpc>
            </a:pPr>
            <a:r>
              <a:rPr lang="en-GB" sz="2000" b="1" dirty="0" smtClean="0"/>
              <a:t>Learning and skill development </a:t>
            </a:r>
            <a:r>
              <a:rPr lang="en-GB" sz="2000" dirty="0" smtClean="0"/>
              <a:t>impact </a:t>
            </a:r>
            <a:r>
              <a:rPr lang="en-GB" sz="2000" b="1" dirty="0" smtClean="0"/>
              <a:t>positively </a:t>
            </a:r>
            <a:r>
              <a:rPr lang="en-GB" sz="2000" dirty="0" smtClean="0"/>
              <a:t>and fosters </a:t>
            </a:r>
            <a:r>
              <a:rPr lang="en-GB" sz="2000" b="1" dirty="0" smtClean="0"/>
              <a:t>community action. </a:t>
            </a:r>
          </a:p>
          <a:p>
            <a:pPr eaLnBrk="1" hangingPunct="1">
              <a:lnSpc>
                <a:spcPct val="90000"/>
              </a:lnSpc>
              <a:buFontTx/>
              <a:buNone/>
            </a:pPr>
            <a:r>
              <a:rPr lang="en-GB" sz="2000" dirty="0" smtClean="0"/>
              <a:t>	“</a:t>
            </a:r>
            <a:r>
              <a:rPr lang="en-GB" sz="2000" i="1" dirty="0" smtClean="0"/>
              <a:t> </a:t>
            </a:r>
            <a:r>
              <a:rPr lang="en-GB" sz="2000" b="1" i="1" dirty="0" smtClean="0">
                <a:solidFill>
                  <a:srgbClr val="FF0000"/>
                </a:solidFill>
              </a:rPr>
              <a:t>I know what makes me healthy and that is being happy and having friends” (Susanne)</a:t>
            </a:r>
            <a:endParaRPr lang="en-GB" sz="1000" b="1" i="1" dirty="0" smtClean="0">
              <a:solidFill>
                <a:srgbClr val="FF0000"/>
              </a:solidFill>
            </a:endParaRPr>
          </a:p>
          <a:p>
            <a:pPr eaLnBrk="1" hangingPunct="1">
              <a:lnSpc>
                <a:spcPct val="90000"/>
              </a:lnSpc>
              <a:buFontTx/>
              <a:buNone/>
            </a:pPr>
            <a:endParaRPr lang="en-GB" sz="1000" i="1" dirty="0" smtClean="0"/>
          </a:p>
          <a:p>
            <a:pPr eaLnBrk="1" hangingPunct="1">
              <a:lnSpc>
                <a:spcPct val="90000"/>
              </a:lnSpc>
            </a:pPr>
            <a:r>
              <a:rPr lang="en-GB" sz="2000" b="1" dirty="0" smtClean="0"/>
              <a:t>Social networks create the conditions in which people thrive</a:t>
            </a:r>
          </a:p>
          <a:p>
            <a:pPr eaLnBrk="1" hangingPunct="1">
              <a:lnSpc>
                <a:spcPct val="90000"/>
              </a:lnSpc>
              <a:buFontTx/>
              <a:buNone/>
            </a:pPr>
            <a:r>
              <a:rPr lang="en-GB" sz="2000" dirty="0" smtClean="0"/>
              <a:t>	“</a:t>
            </a:r>
            <a:r>
              <a:rPr lang="en-GB" sz="2000" b="1" i="1" dirty="0">
                <a:solidFill>
                  <a:srgbClr val="FF0000"/>
                </a:solidFill>
              </a:rPr>
              <a:t> </a:t>
            </a:r>
            <a:r>
              <a:rPr lang="en-GB" sz="2000" b="1" i="1" dirty="0" smtClean="0">
                <a:solidFill>
                  <a:srgbClr val="FF0000"/>
                </a:solidFill>
              </a:rPr>
              <a:t>I would say that people in the group have more confidence. At one point they would have been sat at home doing nothing ,now they are out and are involved. Once you get there it ‘s amazing to see how far you can go.” (Joyce)</a:t>
            </a:r>
            <a:endParaRPr lang="en-GB" sz="2000" i="1" dirty="0" smtClean="0"/>
          </a:p>
          <a:p>
            <a:pPr eaLnBrk="1" hangingPunct="1">
              <a:lnSpc>
                <a:spcPct val="90000"/>
              </a:lnSpc>
            </a:pPr>
            <a:endParaRPr lang="en-GB" sz="2000" i="1" dirty="0" smtClean="0"/>
          </a:p>
          <a:p>
            <a:pPr eaLnBrk="1" hangingPunct="1">
              <a:lnSpc>
                <a:spcPct val="90000"/>
              </a:lnSpc>
            </a:pPr>
            <a:endParaRPr lang="en-GB" sz="2000" dirty="0" smtClean="0"/>
          </a:p>
          <a:p>
            <a:pPr eaLnBrk="1" hangingPunct="1">
              <a:lnSpc>
                <a:spcPct val="90000"/>
              </a:lnSpc>
            </a:pPr>
            <a:endParaRPr lang="en-GB" sz="800" dirty="0" smtClean="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21288"/>
            <a:ext cx="9036496" cy="788288"/>
          </a:xfrm>
          <a:prstGeom prst="rect">
            <a:avLst/>
          </a:prstGeom>
          <a:noFill/>
          <a:ln>
            <a:noFill/>
          </a:ln>
        </p:spPr>
      </p:pic>
    </p:spTree>
    <p:extLst>
      <p:ext uri="{BB962C8B-B14F-4D97-AF65-F5344CB8AC3E}">
        <p14:creationId xmlns:p14="http://schemas.microsoft.com/office/powerpoint/2010/main" val="962184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3424238"/>
            <a:ext cx="381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0" y="-19472"/>
            <a:ext cx="9163050" cy="6616824"/>
          </a:xfrm>
          <a:prstGeom prst="rect">
            <a:avLst/>
          </a:prstGeom>
          <a:noFill/>
          <a:ln>
            <a:noFill/>
          </a:ln>
        </p:spPr>
      </p:pic>
      <p:sp>
        <p:nvSpPr>
          <p:cNvPr id="7" name="TextBox 6"/>
          <p:cNvSpPr txBox="1"/>
          <p:nvPr/>
        </p:nvSpPr>
        <p:spPr>
          <a:xfrm>
            <a:off x="395536" y="6597352"/>
            <a:ext cx="8447377" cy="369332"/>
          </a:xfrm>
          <a:prstGeom prst="rect">
            <a:avLst/>
          </a:prstGeom>
          <a:noFill/>
        </p:spPr>
        <p:txBody>
          <a:bodyPr wrap="none" rtlCol="0">
            <a:spAutoFit/>
          </a:bodyPr>
          <a:lstStyle/>
          <a:p>
            <a:r>
              <a:rPr lang="en-GB" dirty="0" smtClean="0">
                <a:solidFill>
                  <a:prstClr val="black"/>
                </a:solidFill>
              </a:rPr>
              <a:t>A Guide to community centred approaches for health and wellbeing. PHE February 2015</a:t>
            </a:r>
          </a:p>
        </p:txBody>
      </p:sp>
    </p:spTree>
    <p:extLst>
      <p:ext uri="{BB962C8B-B14F-4D97-AF65-F5344CB8AC3E}">
        <p14:creationId xmlns:p14="http://schemas.microsoft.com/office/powerpoint/2010/main" val="517745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7" y="404818"/>
            <a:ext cx="2863851"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500066" y="1000125"/>
            <a:ext cx="184640" cy="3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5" tIns="45697" rIns="91395" bIns="4569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48" eaLnBrk="1" fontAlgn="base" hangingPunct="1">
              <a:spcBef>
                <a:spcPct val="0"/>
              </a:spcBef>
              <a:spcAft>
                <a:spcPct val="0"/>
              </a:spcAft>
            </a:pPr>
            <a:endParaRPr lang="en-US" dirty="0">
              <a:solidFill>
                <a:srgbClr val="000000"/>
              </a:solidFill>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8"/>
            <a:ext cx="28908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250827" y="4797429"/>
            <a:ext cx="2736851" cy="64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7" rIns="91395" bIns="4569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48" eaLnBrk="1" fontAlgn="base" hangingPunct="1">
              <a:spcBef>
                <a:spcPct val="50000"/>
              </a:spcBef>
              <a:spcAft>
                <a:spcPct val="0"/>
              </a:spcAft>
            </a:pPr>
            <a:r>
              <a:rPr lang="en-GB" dirty="0">
                <a:solidFill>
                  <a:srgbClr val="000000"/>
                </a:solidFill>
              </a:rPr>
              <a:t>The CSDH – closing the gap in a generation</a:t>
            </a:r>
          </a:p>
        </p:txBody>
      </p:sp>
      <p:sp>
        <p:nvSpPr>
          <p:cNvPr id="10246" name="Text Box 6"/>
          <p:cNvSpPr txBox="1">
            <a:spLocks noChangeArrowheads="1"/>
          </p:cNvSpPr>
          <p:nvPr/>
        </p:nvSpPr>
        <p:spPr bwMode="auto">
          <a:xfrm>
            <a:off x="3276604" y="4797431"/>
            <a:ext cx="2879725" cy="64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7" rIns="91395" bIns="4569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48" eaLnBrk="1" fontAlgn="base" hangingPunct="1">
              <a:spcBef>
                <a:spcPct val="50000"/>
              </a:spcBef>
              <a:spcAft>
                <a:spcPct val="0"/>
              </a:spcAft>
            </a:pPr>
            <a:r>
              <a:rPr lang="en-GB" dirty="0">
                <a:solidFill>
                  <a:srgbClr val="000000"/>
                </a:solidFill>
              </a:rPr>
              <a:t>The Marmot Review – Fair Society Healthy Lives</a:t>
            </a:r>
          </a:p>
        </p:txBody>
      </p:sp>
      <p:sp>
        <p:nvSpPr>
          <p:cNvPr id="10247" name="Text Box 7"/>
          <p:cNvSpPr txBox="1">
            <a:spLocks noChangeArrowheads="1"/>
          </p:cNvSpPr>
          <p:nvPr/>
        </p:nvSpPr>
        <p:spPr bwMode="auto">
          <a:xfrm>
            <a:off x="6516688" y="1268413"/>
            <a:ext cx="2159000" cy="348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7" rIns="91395" bIns="4569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48" eaLnBrk="1" fontAlgn="base" hangingPunct="1">
              <a:spcBef>
                <a:spcPct val="50000"/>
              </a:spcBef>
              <a:spcAft>
                <a:spcPct val="0"/>
              </a:spcAft>
            </a:pPr>
            <a:r>
              <a:rPr lang="en-GB" sz="2400" dirty="0">
                <a:solidFill>
                  <a:srgbClr val="000000"/>
                </a:solidFill>
              </a:rPr>
              <a:t>Review of the Social Determinants of Health and the Health Divide in the WHO European Region</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5157192"/>
            <a:ext cx="903446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584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4"/>
          <p:cNvSpPr txBox="1">
            <a:spLocks noChangeArrowheads="1"/>
          </p:cNvSpPr>
          <p:nvPr/>
        </p:nvSpPr>
        <p:spPr bwMode="auto">
          <a:xfrm>
            <a:off x="500063" y="1000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GB" dirty="0" smtClean="0">
              <a:solidFill>
                <a:srgbClr val="000000"/>
              </a:solidFill>
            </a:endParaRPr>
          </a:p>
        </p:txBody>
      </p:sp>
      <p:sp>
        <p:nvSpPr>
          <p:cNvPr id="45059" name="TextBox 5"/>
          <p:cNvSpPr txBox="1">
            <a:spLocks noChangeArrowheads="1"/>
          </p:cNvSpPr>
          <p:nvPr/>
        </p:nvSpPr>
        <p:spPr bwMode="auto">
          <a:xfrm>
            <a:off x="285750" y="857250"/>
            <a:ext cx="4416425"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GB" dirty="0" smtClean="0">
              <a:solidFill>
                <a:srgbClr val="006600"/>
              </a:solidFill>
            </a:endParaRPr>
          </a:p>
          <a:p>
            <a:pPr eaLnBrk="1" fontAlgn="base" hangingPunct="1">
              <a:spcBef>
                <a:spcPct val="0"/>
              </a:spcBef>
              <a:spcAft>
                <a:spcPct val="0"/>
              </a:spcAft>
            </a:pPr>
            <a:r>
              <a:rPr lang="en-GB" sz="2800" dirty="0" smtClean="0">
                <a:solidFill>
                  <a:srgbClr val="000000"/>
                </a:solidFill>
              </a:rPr>
              <a:t>Creating conditions in which individuals and  communities have control over their health and lives	and</a:t>
            </a:r>
          </a:p>
          <a:p>
            <a:pPr eaLnBrk="1" fontAlgn="base" hangingPunct="1">
              <a:spcBef>
                <a:spcPct val="0"/>
              </a:spcBef>
              <a:spcAft>
                <a:spcPct val="0"/>
              </a:spcAft>
            </a:pPr>
            <a:r>
              <a:rPr lang="en-GB" sz="2800" dirty="0">
                <a:solidFill>
                  <a:srgbClr val="000000"/>
                </a:solidFill>
              </a:rPr>
              <a:t>p</a:t>
            </a:r>
            <a:r>
              <a:rPr lang="en-GB" sz="2800" dirty="0" smtClean="0">
                <a:solidFill>
                  <a:srgbClr val="000000"/>
                </a:solidFill>
              </a:rPr>
              <a:t>articipate fully in society</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636912"/>
            <a:ext cx="3466406"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21288"/>
            <a:ext cx="9036496" cy="788288"/>
          </a:xfrm>
          <a:prstGeom prst="rect">
            <a:avLst/>
          </a:prstGeom>
          <a:noFill/>
          <a:ln>
            <a:noFill/>
          </a:ln>
        </p:spPr>
      </p:pic>
    </p:spTree>
    <p:extLst>
      <p:ext uri="{BB962C8B-B14F-4D97-AF65-F5344CB8AC3E}">
        <p14:creationId xmlns:p14="http://schemas.microsoft.com/office/powerpoint/2010/main" val="106926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Final report figure 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63" y="254000"/>
            <a:ext cx="7000875"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94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82600" y="10604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000" b="1">
                <a:solidFill>
                  <a:schemeClr val="tx2"/>
                </a:solidFill>
                <a:latin typeface="+mj-lt"/>
                <a:ea typeface="MS PGothic" pitchFamily="34" charset="-128"/>
                <a:cs typeface="+mj-cs"/>
              </a:defRPr>
            </a:lvl1pPr>
            <a:lvl2pPr algn="l" rtl="0" eaLnBrk="0" fontAlgn="base" hangingPunct="0">
              <a:spcBef>
                <a:spcPct val="0"/>
              </a:spcBef>
              <a:spcAft>
                <a:spcPct val="0"/>
              </a:spcAft>
              <a:defRPr sz="3000" b="1">
                <a:solidFill>
                  <a:schemeClr val="tx2"/>
                </a:solidFill>
                <a:latin typeface="Arial" charset="0"/>
                <a:ea typeface="MS PGothic" pitchFamily="34" charset="-128"/>
              </a:defRPr>
            </a:lvl2pPr>
            <a:lvl3pPr algn="l" rtl="0" eaLnBrk="0" fontAlgn="base" hangingPunct="0">
              <a:spcBef>
                <a:spcPct val="0"/>
              </a:spcBef>
              <a:spcAft>
                <a:spcPct val="0"/>
              </a:spcAft>
              <a:defRPr sz="3000" b="1">
                <a:solidFill>
                  <a:schemeClr val="tx2"/>
                </a:solidFill>
                <a:latin typeface="Arial" charset="0"/>
                <a:ea typeface="MS PGothic" pitchFamily="34" charset="-128"/>
              </a:defRPr>
            </a:lvl3pPr>
            <a:lvl4pPr algn="l" rtl="0" eaLnBrk="0" fontAlgn="base" hangingPunct="0">
              <a:spcBef>
                <a:spcPct val="0"/>
              </a:spcBef>
              <a:spcAft>
                <a:spcPct val="0"/>
              </a:spcAft>
              <a:defRPr sz="3000" b="1">
                <a:solidFill>
                  <a:schemeClr val="tx2"/>
                </a:solidFill>
                <a:latin typeface="Arial" charset="0"/>
                <a:ea typeface="MS PGothic" pitchFamily="34" charset="-128"/>
              </a:defRPr>
            </a:lvl4pPr>
            <a:lvl5pPr algn="l" rtl="0" eaLnBrk="0" fontAlgn="base" hangingPunct="0">
              <a:spcBef>
                <a:spcPct val="0"/>
              </a:spcBef>
              <a:spcAft>
                <a:spcPct val="0"/>
              </a:spcAft>
              <a:defRPr sz="3000" b="1">
                <a:solidFill>
                  <a:schemeClr val="tx2"/>
                </a:solidFill>
                <a:latin typeface="Arial" charset="0"/>
                <a:ea typeface="MS PGothic" pitchFamily="34" charset="-128"/>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a:defRPr/>
            </a:pPr>
            <a:r>
              <a:rPr lang="en-GB" kern="0" dirty="0" smtClean="0">
                <a:solidFill>
                  <a:srgbClr val="ABD2A7">
                    <a:lumMod val="50000"/>
                  </a:srgbClr>
                </a:solidFill>
              </a:rPr>
              <a:t>Policy Objectives: The Social Determinants of Health</a:t>
            </a:r>
            <a:endParaRPr lang="en-GB" kern="0" dirty="0">
              <a:solidFill>
                <a:srgbClr val="ABD2A7">
                  <a:lumMod val="50000"/>
                </a:srgbClr>
              </a:solidFill>
            </a:endParaRPr>
          </a:p>
        </p:txBody>
      </p:sp>
      <p:sp>
        <p:nvSpPr>
          <p:cNvPr id="5" name="Content Placeholder 2"/>
          <p:cNvSpPr txBox="1">
            <a:spLocks/>
          </p:cNvSpPr>
          <p:nvPr/>
        </p:nvSpPr>
        <p:spPr bwMode="auto">
          <a:xfrm>
            <a:off x="482600" y="28606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2800">
                <a:solidFill>
                  <a:schemeClr val="tx1"/>
                </a:solidFill>
                <a:latin typeface="Arial" charset="0"/>
                <a:ea typeface="MS PGothic" pitchFamily="34" charset="-128"/>
              </a:defRPr>
            </a:lvl1pPr>
            <a:lvl2pPr marL="742950" indent="-285750" eaLnBrk="0" hangingPunct="0">
              <a:spcBef>
                <a:spcPct val="20000"/>
              </a:spcBef>
              <a:buChar char="–"/>
              <a:defRPr sz="2400">
                <a:solidFill>
                  <a:schemeClr val="tx1"/>
                </a:solidFill>
                <a:latin typeface="Arial" charset="0"/>
                <a:ea typeface="MS PGothic" pitchFamily="34" charset="-128"/>
              </a:defRPr>
            </a:lvl2pPr>
            <a:lvl3pPr marL="1143000" indent="-228600" eaLnBrk="0" hangingPunct="0">
              <a:spcBef>
                <a:spcPct val="20000"/>
              </a:spcBef>
              <a:buChar char="•"/>
              <a:defRPr sz="20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fontAlgn="base">
              <a:spcAft>
                <a:spcPct val="0"/>
              </a:spcAft>
              <a:buFontTx/>
              <a:buAutoNum type="alphaUcPeriod"/>
            </a:pPr>
            <a:r>
              <a:rPr lang="en-GB" altLang="en-US" sz="2000" dirty="0" smtClean="0">
                <a:solidFill>
                  <a:srgbClr val="000000"/>
                </a:solidFill>
                <a:cs typeface="Arial" charset="0"/>
              </a:rPr>
              <a:t>Give every child the best start in life	</a:t>
            </a:r>
          </a:p>
          <a:p>
            <a:pPr fontAlgn="base">
              <a:spcAft>
                <a:spcPct val="0"/>
              </a:spcAft>
              <a:buFontTx/>
              <a:buAutoNum type="alphaUcPeriod"/>
            </a:pPr>
            <a:r>
              <a:rPr lang="en-GB" altLang="en-US" sz="2000" dirty="0" smtClean="0">
                <a:solidFill>
                  <a:srgbClr val="000000"/>
                </a:solidFill>
                <a:cs typeface="Arial" charset="0"/>
              </a:rPr>
              <a:t>Enable all children, young people and adults to maximise their capabilities and have control over their lives.</a:t>
            </a:r>
          </a:p>
          <a:p>
            <a:pPr fontAlgn="base">
              <a:spcAft>
                <a:spcPct val="0"/>
              </a:spcAft>
              <a:buFontTx/>
              <a:buAutoNum type="alphaUcPeriod"/>
            </a:pPr>
            <a:r>
              <a:rPr lang="en-GB" altLang="en-US" sz="2000" dirty="0" smtClean="0">
                <a:solidFill>
                  <a:srgbClr val="000000"/>
                </a:solidFill>
                <a:cs typeface="Arial" charset="0"/>
              </a:rPr>
              <a:t>Create fair employment and good work for all</a:t>
            </a:r>
          </a:p>
          <a:p>
            <a:pPr fontAlgn="base">
              <a:spcAft>
                <a:spcPct val="0"/>
              </a:spcAft>
              <a:buFontTx/>
              <a:buAutoNum type="alphaUcPeriod"/>
            </a:pPr>
            <a:r>
              <a:rPr lang="en-GB" altLang="en-US" sz="2000" dirty="0" smtClean="0">
                <a:solidFill>
                  <a:srgbClr val="000000"/>
                </a:solidFill>
                <a:cs typeface="Arial" charset="0"/>
              </a:rPr>
              <a:t>Ensure a healthy standard of living for all</a:t>
            </a:r>
          </a:p>
          <a:p>
            <a:pPr fontAlgn="base">
              <a:spcAft>
                <a:spcPct val="0"/>
              </a:spcAft>
              <a:buFontTx/>
              <a:buAutoNum type="alphaUcPeriod"/>
            </a:pPr>
            <a:r>
              <a:rPr lang="en-GB" altLang="en-US" sz="2000" dirty="0" smtClean="0">
                <a:solidFill>
                  <a:srgbClr val="000000"/>
                </a:solidFill>
                <a:cs typeface="Arial" charset="0"/>
              </a:rPr>
              <a:t>Create and develop healthy and sustainable places and communities</a:t>
            </a:r>
          </a:p>
          <a:p>
            <a:pPr fontAlgn="base">
              <a:spcAft>
                <a:spcPct val="0"/>
              </a:spcAft>
              <a:buFontTx/>
              <a:buAutoNum type="alphaUcPeriod"/>
            </a:pPr>
            <a:r>
              <a:rPr lang="en-GB" altLang="en-US" sz="2000" dirty="0" smtClean="0">
                <a:solidFill>
                  <a:srgbClr val="000000"/>
                </a:solidFill>
                <a:cs typeface="Arial" charset="0"/>
              </a:rPr>
              <a:t>Strengthen the role and impact of ill-health prevention </a:t>
            </a:r>
          </a:p>
          <a:p>
            <a:pPr fontAlgn="base">
              <a:spcAft>
                <a:spcPct val="0"/>
              </a:spcAft>
              <a:buFontTx/>
              <a:buAutoNum type="alphaUcPeriod"/>
            </a:pPr>
            <a:endParaRPr lang="en-GB" altLang="en-US" dirty="0" smtClean="0">
              <a:solidFill>
                <a:srgbClr val="000000"/>
              </a:solidFill>
              <a:cs typeface="Arial" charset="0"/>
            </a:endParaRPr>
          </a:p>
        </p:txBody>
      </p:sp>
    </p:spTree>
    <p:extLst>
      <p:ext uri="{BB962C8B-B14F-4D97-AF65-F5344CB8AC3E}">
        <p14:creationId xmlns:p14="http://schemas.microsoft.com/office/powerpoint/2010/main" val="3691262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a:t>
            </a:r>
            <a:endParaRPr lang="en-GB" dirty="0"/>
          </a:p>
        </p:txBody>
      </p:sp>
      <p:sp>
        <p:nvSpPr>
          <p:cNvPr id="3" name="Content Placeholder 2"/>
          <p:cNvSpPr>
            <a:spLocks noGrp="1"/>
          </p:cNvSpPr>
          <p:nvPr>
            <p:ph idx="1"/>
          </p:nvPr>
        </p:nvSpPr>
        <p:spPr>
          <a:xfrm>
            <a:off x="330200" y="1828801"/>
            <a:ext cx="8489950" cy="4337050"/>
          </a:xfrm>
        </p:spPr>
        <p:txBody>
          <a:bodyPr/>
          <a:lstStyle/>
          <a:p>
            <a:pPr lvl="0"/>
            <a:r>
              <a:rPr lang="en-GB" sz="1800" dirty="0" smtClean="0"/>
              <a:t>The difference </a:t>
            </a:r>
            <a:r>
              <a:rPr lang="en-GB" sz="1800" dirty="0"/>
              <a:t>in life expectancy </a:t>
            </a:r>
            <a:r>
              <a:rPr lang="en-GB" sz="1800" dirty="0" smtClean="0"/>
              <a:t>at birth between </a:t>
            </a:r>
            <a:r>
              <a:rPr lang="en-GB" sz="1800" dirty="0"/>
              <a:t>the most and least deprived areas </a:t>
            </a:r>
            <a:r>
              <a:rPr lang="en-GB" sz="1800" dirty="0" smtClean="0"/>
              <a:t>in England has dropped marginally from </a:t>
            </a:r>
            <a:r>
              <a:rPr lang="en-GB" sz="1800" dirty="0"/>
              <a:t>7 years to 6.8 for females, and from 9.6 years to 9.2 years for men, between 2008/10  and 2010/12. </a:t>
            </a:r>
            <a:endParaRPr lang="en-GB" sz="1800" dirty="0" smtClean="0"/>
          </a:p>
          <a:p>
            <a:pPr marL="0" lvl="0" indent="0">
              <a:buNone/>
            </a:pPr>
            <a:endParaRPr lang="en-GB" sz="1800" dirty="0" smtClean="0"/>
          </a:p>
          <a:p>
            <a:pPr lvl="0"/>
            <a:r>
              <a:rPr lang="en-GB" sz="1800" b="1" dirty="0" smtClean="0"/>
              <a:t>Inequalities </a:t>
            </a:r>
            <a:r>
              <a:rPr lang="en-GB" sz="1800" b="1" dirty="0"/>
              <a:t>in life expectancy are significantly worse for men than for women</a:t>
            </a:r>
            <a:r>
              <a:rPr lang="en-GB" sz="1800" dirty="0"/>
              <a:t>. For males, there are 36 local authorities with a gap </a:t>
            </a:r>
            <a:r>
              <a:rPr lang="en-GB" sz="1800" dirty="0" smtClean="0"/>
              <a:t>between the most and least deprived areas, of </a:t>
            </a:r>
            <a:r>
              <a:rPr lang="en-GB" sz="1800" dirty="0"/>
              <a:t>10 years or more, and 8 local authorities where the gap is greater than 10 years for females. </a:t>
            </a:r>
            <a:endParaRPr lang="en-GB" sz="1800" dirty="0" smtClean="0"/>
          </a:p>
          <a:p>
            <a:pPr marL="0" lvl="0" indent="0">
              <a:buNone/>
            </a:pPr>
            <a:endParaRPr lang="en-GB" sz="1800" dirty="0" smtClean="0"/>
          </a:p>
          <a:p>
            <a:pPr lvl="0"/>
            <a:r>
              <a:rPr lang="en-GB" sz="1800" dirty="0" smtClean="0"/>
              <a:t>For </a:t>
            </a:r>
            <a:r>
              <a:rPr lang="en-GB" sz="1800" dirty="0"/>
              <a:t>males, there are 6 local authorities with a gap of 5 years or less, and for females there are 50 local authorities where the gap is 5 years </a:t>
            </a:r>
            <a:r>
              <a:rPr lang="en-GB" sz="1800" dirty="0" smtClean="0"/>
              <a:t>or less</a:t>
            </a:r>
            <a:endParaRPr lang="en-GB" dirty="0"/>
          </a:p>
        </p:txBody>
      </p:sp>
    </p:spTree>
    <p:extLst>
      <p:ext uri="{BB962C8B-B14F-4D97-AF65-F5344CB8AC3E}">
        <p14:creationId xmlns:p14="http://schemas.microsoft.com/office/powerpoint/2010/main" val="822075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920750"/>
          </a:xfrm>
        </p:spPr>
        <p:txBody>
          <a:bodyPr/>
          <a:lstStyle/>
          <a:p>
            <a:r>
              <a:rPr lang="en-GB" dirty="0" smtClean="0"/>
              <a:t>Healthy life expectancy</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751182295"/>
              </p:ext>
            </p:extLst>
          </p:nvPr>
        </p:nvGraphicFramePr>
        <p:xfrm>
          <a:off x="152400" y="1524000"/>
          <a:ext cx="4267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897126799"/>
              </p:ext>
            </p:extLst>
          </p:nvPr>
        </p:nvGraphicFramePr>
        <p:xfrm>
          <a:off x="4876800" y="1524000"/>
          <a:ext cx="41148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14400" y="4783780"/>
            <a:ext cx="8325805" cy="2092881"/>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solidFill>
                  <a:srgbClr val="000000"/>
                </a:solidFill>
              </a:rPr>
              <a:t>The calculation for healthy life expectancy has changed to be based on a survey rather than </a:t>
            </a:r>
          </a:p>
          <a:p>
            <a:r>
              <a:rPr lang="en-GB" sz="1400" dirty="0" smtClean="0">
                <a:solidFill>
                  <a:srgbClr val="000000"/>
                </a:solidFill>
              </a:rPr>
              <a:t>       the census.</a:t>
            </a:r>
          </a:p>
          <a:p>
            <a:pPr marL="285750" indent="-285750">
              <a:buFont typeface="Arial" panose="020B0604020202020204" pitchFamily="34" charset="0"/>
              <a:buChar char="•"/>
            </a:pPr>
            <a:r>
              <a:rPr lang="en-GB" sz="1400" dirty="0" smtClean="0">
                <a:solidFill>
                  <a:srgbClr val="000000"/>
                </a:solidFill>
              </a:rPr>
              <a:t> On </a:t>
            </a:r>
            <a:r>
              <a:rPr lang="en-GB" sz="1400" dirty="0">
                <a:solidFill>
                  <a:srgbClr val="000000"/>
                </a:solidFill>
              </a:rPr>
              <a:t>average, women can expect to live until 64.1 years, and men to 63.4 in good health. </a:t>
            </a:r>
            <a:endParaRPr lang="en-GB" sz="1400" dirty="0" smtClean="0">
              <a:solidFill>
                <a:srgbClr val="000000"/>
              </a:solidFill>
            </a:endParaRPr>
          </a:p>
          <a:p>
            <a:pPr marL="285750" indent="-285750">
              <a:buFont typeface="Arial" panose="020B0604020202020204" pitchFamily="34" charset="0"/>
              <a:buChar char="•"/>
            </a:pPr>
            <a:r>
              <a:rPr lang="en-GB" sz="1400" dirty="0" smtClean="0">
                <a:solidFill>
                  <a:srgbClr val="000000"/>
                </a:solidFill>
              </a:rPr>
              <a:t> Inequalities </a:t>
            </a:r>
            <a:r>
              <a:rPr lang="en-GB" sz="1400" dirty="0">
                <a:solidFill>
                  <a:srgbClr val="000000"/>
                </a:solidFill>
              </a:rPr>
              <a:t>in healthy life expectancy are greater than for life expectancy</a:t>
            </a:r>
          </a:p>
          <a:p>
            <a:pPr marL="285750" indent="-285750">
              <a:buFont typeface="Arial" panose="020B0604020202020204" pitchFamily="34" charset="0"/>
              <a:buChar char="•"/>
            </a:pPr>
            <a:r>
              <a:rPr lang="en-GB" sz="1400" dirty="0" smtClean="0">
                <a:solidFill>
                  <a:srgbClr val="000000"/>
                </a:solidFill>
              </a:rPr>
              <a:t> For </a:t>
            </a:r>
            <a:r>
              <a:rPr lang="en-GB" sz="1400" dirty="0">
                <a:solidFill>
                  <a:srgbClr val="000000"/>
                </a:solidFill>
              </a:rPr>
              <a:t>men, there is a 17.5 year gap </a:t>
            </a:r>
            <a:r>
              <a:rPr lang="en-GB" sz="1400" dirty="0" smtClean="0">
                <a:solidFill>
                  <a:srgbClr val="000000"/>
                </a:solidFill>
              </a:rPr>
              <a:t>between the area with the highest and lowest health expectancy,</a:t>
            </a:r>
          </a:p>
          <a:p>
            <a:pPr marL="285750" indent="-285750">
              <a:buFont typeface="Arial" panose="020B0604020202020204" pitchFamily="34" charset="0"/>
              <a:buChar char="•"/>
            </a:pPr>
            <a:r>
              <a:rPr lang="en-GB" sz="1400" dirty="0" smtClean="0">
                <a:solidFill>
                  <a:srgbClr val="000000"/>
                </a:solidFill>
              </a:rPr>
              <a:t> and for women a 15.5 </a:t>
            </a:r>
            <a:r>
              <a:rPr lang="en-GB" sz="1400" dirty="0">
                <a:solidFill>
                  <a:srgbClr val="000000"/>
                </a:solidFill>
              </a:rPr>
              <a:t>year gap. </a:t>
            </a:r>
          </a:p>
          <a:p>
            <a:pPr marL="285750" indent="-285750">
              <a:buFont typeface="Arial" panose="020B0604020202020204" pitchFamily="34" charset="0"/>
              <a:buChar char="•"/>
            </a:pPr>
            <a:r>
              <a:rPr lang="en-GB" sz="1400" dirty="0" smtClean="0">
                <a:solidFill>
                  <a:srgbClr val="000000"/>
                </a:solidFill>
              </a:rPr>
              <a:t>There is particularly high level of variation in healthy life expectancy </a:t>
            </a:r>
            <a:r>
              <a:rPr lang="en-GB" sz="1400" i="1" dirty="0" smtClean="0">
                <a:solidFill>
                  <a:srgbClr val="000000"/>
                </a:solidFill>
              </a:rPr>
              <a:t>within</a:t>
            </a:r>
            <a:r>
              <a:rPr lang="en-GB" sz="1400" dirty="0" smtClean="0">
                <a:solidFill>
                  <a:srgbClr val="000000"/>
                </a:solidFill>
              </a:rPr>
              <a:t> deprivation </a:t>
            </a:r>
          </a:p>
          <a:p>
            <a:r>
              <a:rPr lang="en-GB" sz="1400" dirty="0" smtClean="0">
                <a:solidFill>
                  <a:srgbClr val="000000"/>
                </a:solidFill>
              </a:rPr>
              <a:t>      level, those performing less well should learn from those performing well</a:t>
            </a:r>
          </a:p>
          <a:p>
            <a:endParaRPr lang="en-GB" dirty="0">
              <a:solidFill>
                <a:srgbClr val="000000"/>
              </a:solidFill>
            </a:endParaRPr>
          </a:p>
        </p:txBody>
      </p:sp>
    </p:spTree>
    <p:extLst>
      <p:ext uri="{BB962C8B-B14F-4D97-AF65-F5344CB8AC3E}">
        <p14:creationId xmlns:p14="http://schemas.microsoft.com/office/powerpoint/2010/main" val="3242739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of development at end of reception</a:t>
            </a:r>
            <a:endParaRPr lang="en-GB" dirty="0"/>
          </a:p>
        </p:txBody>
      </p:sp>
      <p:sp>
        <p:nvSpPr>
          <p:cNvPr id="4" name="TextBox 3"/>
          <p:cNvSpPr txBox="1"/>
          <p:nvPr/>
        </p:nvSpPr>
        <p:spPr>
          <a:xfrm>
            <a:off x="228600" y="5257800"/>
            <a:ext cx="7385355" cy="1323439"/>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000000"/>
                </a:solidFill>
              </a:rPr>
              <a:t>In 2011 -  </a:t>
            </a:r>
            <a:r>
              <a:rPr lang="en-GB" sz="1600" dirty="0">
                <a:solidFill>
                  <a:srgbClr val="000000"/>
                </a:solidFill>
              </a:rPr>
              <a:t>59% of children had a good level of </a:t>
            </a:r>
            <a:r>
              <a:rPr lang="en-GB" sz="1600" dirty="0" smtClean="0">
                <a:solidFill>
                  <a:srgbClr val="000000"/>
                </a:solidFill>
              </a:rPr>
              <a:t>development</a:t>
            </a:r>
            <a:r>
              <a:rPr lang="en-GB" sz="1600" dirty="0">
                <a:solidFill>
                  <a:srgbClr val="000000"/>
                </a:solidFill>
              </a:rPr>
              <a:t>.  </a:t>
            </a:r>
            <a:endParaRPr lang="en-GB" sz="1600" dirty="0" smtClean="0">
              <a:solidFill>
                <a:srgbClr val="000000"/>
              </a:solidFill>
            </a:endParaRPr>
          </a:p>
          <a:p>
            <a:pPr marL="285750" indent="-285750">
              <a:buFont typeface="Arial" panose="020B0604020202020204" pitchFamily="34" charset="0"/>
              <a:buChar char="•"/>
            </a:pPr>
            <a:r>
              <a:rPr lang="en-GB" sz="1600" dirty="0" smtClean="0">
                <a:solidFill>
                  <a:srgbClr val="000000"/>
                </a:solidFill>
              </a:rPr>
              <a:t>The measurement system changed</a:t>
            </a:r>
          </a:p>
          <a:p>
            <a:pPr marL="285750" indent="-285750">
              <a:buFont typeface="Arial" panose="020B0604020202020204" pitchFamily="34" charset="0"/>
              <a:buChar char="•"/>
            </a:pPr>
            <a:r>
              <a:rPr lang="en-GB" sz="1600" dirty="0" smtClean="0">
                <a:solidFill>
                  <a:srgbClr val="000000"/>
                </a:solidFill>
              </a:rPr>
              <a:t>Now 51.7</a:t>
            </a:r>
            <a:r>
              <a:rPr lang="en-GB" sz="1600" dirty="0">
                <a:solidFill>
                  <a:srgbClr val="000000"/>
                </a:solidFill>
              </a:rPr>
              <a:t>% of </a:t>
            </a:r>
            <a:r>
              <a:rPr lang="en-GB" sz="1600" dirty="0" smtClean="0">
                <a:solidFill>
                  <a:srgbClr val="000000"/>
                </a:solidFill>
              </a:rPr>
              <a:t>all children, and 36.2% of those eligible for free school meals </a:t>
            </a:r>
          </a:p>
          <a:p>
            <a:r>
              <a:rPr lang="en-GB" sz="1600" dirty="0">
                <a:solidFill>
                  <a:srgbClr val="000000"/>
                </a:solidFill>
              </a:rPr>
              <a:t> </a:t>
            </a:r>
            <a:r>
              <a:rPr lang="en-GB" sz="1600" dirty="0" smtClean="0">
                <a:solidFill>
                  <a:srgbClr val="000000"/>
                </a:solidFill>
              </a:rPr>
              <a:t>    achieved </a:t>
            </a:r>
            <a:r>
              <a:rPr lang="en-GB" sz="1600" dirty="0">
                <a:solidFill>
                  <a:srgbClr val="000000"/>
                </a:solidFill>
              </a:rPr>
              <a:t>a good level of </a:t>
            </a:r>
            <a:r>
              <a:rPr lang="en-GB" sz="1600" dirty="0" smtClean="0">
                <a:solidFill>
                  <a:srgbClr val="000000"/>
                </a:solidFill>
              </a:rPr>
              <a:t>development </a:t>
            </a:r>
            <a:r>
              <a:rPr lang="en-GB" sz="1600" dirty="0">
                <a:solidFill>
                  <a:srgbClr val="000000"/>
                </a:solidFill>
              </a:rPr>
              <a:t>at end of reception in 2012/13.  </a:t>
            </a:r>
            <a:endParaRPr lang="en-GB" sz="1600" dirty="0" smtClean="0">
              <a:solidFill>
                <a:srgbClr val="000000"/>
              </a:solidFill>
            </a:endParaRPr>
          </a:p>
          <a:p>
            <a:pPr marL="285750" indent="-285750">
              <a:buFont typeface="Arial" panose="020B0604020202020204" pitchFamily="34" charset="0"/>
              <a:buChar char="•"/>
            </a:pPr>
            <a:r>
              <a:rPr lang="en-GB" sz="1600" dirty="0" smtClean="0">
                <a:solidFill>
                  <a:srgbClr val="000000"/>
                </a:solidFill>
              </a:rPr>
              <a:t>DfE have announced this measure will no longer be mandatory.</a:t>
            </a:r>
            <a:endParaRPr lang="en-GB" sz="1600" dirty="0">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2924479341"/>
              </p:ext>
            </p:extLst>
          </p:nvPr>
        </p:nvGraphicFramePr>
        <p:xfrm>
          <a:off x="1176337" y="1447801"/>
          <a:ext cx="6437618"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9153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914400"/>
            <a:ext cx="8489950" cy="1296988"/>
          </a:xfrm>
        </p:spPr>
        <p:txBody>
          <a:bodyPr/>
          <a:lstStyle/>
          <a:p>
            <a:r>
              <a:rPr lang="en-GB" dirty="0" smtClean="0"/>
              <a:t>GCSE attainment</a:t>
            </a:r>
            <a:endParaRPr lang="en-GB" dirty="0"/>
          </a:p>
        </p:txBody>
      </p:sp>
      <p:sp>
        <p:nvSpPr>
          <p:cNvPr id="5" name="Rectangle 3"/>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altLang="en-US" sz="1100" dirty="0" smtClean="0">
                <a:solidFill>
                  <a:srgbClr val="000000"/>
                </a:solidFill>
                <a:ea typeface="Times New Roman" pitchFamily="18" charset="0"/>
                <a:cs typeface="Arial" pitchFamily="34" charset="0"/>
              </a:rPr>
              <a:t> </a:t>
            </a:r>
            <a:endParaRPr lang="en-GB" altLang="en-US" sz="600" dirty="0" smtClean="0">
              <a:solidFill>
                <a:srgbClr val="000000"/>
              </a:solidFill>
              <a:cs typeface="Arial" pitchFamily="34" charset="0"/>
            </a:endParaRPr>
          </a:p>
          <a:p>
            <a:pPr eaLnBrk="0" fontAlgn="base" hangingPunct="0">
              <a:spcBef>
                <a:spcPct val="0"/>
              </a:spcBef>
              <a:spcAft>
                <a:spcPct val="0"/>
              </a:spcAft>
            </a:pPr>
            <a:endParaRPr lang="en-GB" altLang="en-US" dirty="0" smtClean="0">
              <a:solidFill>
                <a:srgbClr val="000000"/>
              </a:solidFill>
              <a:cs typeface="Arial" pitchFamily="34" charset="0"/>
            </a:endParaRPr>
          </a:p>
        </p:txBody>
      </p:sp>
      <p:sp>
        <p:nvSpPr>
          <p:cNvPr id="10" name="TextBox 9"/>
          <p:cNvSpPr txBox="1"/>
          <p:nvPr/>
        </p:nvSpPr>
        <p:spPr>
          <a:xfrm>
            <a:off x="838200" y="5257799"/>
            <a:ext cx="7262609"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0000"/>
                </a:solidFill>
              </a:rPr>
              <a:t>The attainment gap between the percentage achieving 5 or more GCSEs at grade A* to C or equivalent including English and Mathematics has narrowed by 2.1% between 2008/09 and 2012/13 with 38.1% of pupils known to be eligible for FSM achieving this indicator compared with </a:t>
            </a:r>
            <a:r>
              <a:rPr lang="en-GB" dirty="0" smtClean="0">
                <a:solidFill>
                  <a:srgbClr val="000000"/>
                </a:solidFill>
              </a:rPr>
              <a:t>60.8% </a:t>
            </a:r>
            <a:r>
              <a:rPr lang="en-GB" dirty="0">
                <a:solidFill>
                  <a:srgbClr val="000000"/>
                </a:solidFill>
              </a:rPr>
              <a:t>of all </a:t>
            </a:r>
            <a:r>
              <a:rPr lang="en-GB" dirty="0" smtClean="0">
                <a:solidFill>
                  <a:srgbClr val="000000"/>
                </a:solidFill>
              </a:rPr>
              <a:t>pupils.</a:t>
            </a:r>
            <a:endParaRPr lang="en-GB"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1785104588"/>
              </p:ext>
            </p:extLst>
          </p:nvPr>
        </p:nvGraphicFramePr>
        <p:xfrm>
          <a:off x="1900135" y="1447801"/>
          <a:ext cx="4881665"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538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1800" dirty="0" smtClean="0">
                <a:solidFill>
                  <a:schemeClr val="accent1">
                    <a:lumMod val="75000"/>
                  </a:schemeClr>
                </a:solidFill>
                <a:cs typeface="Arial" charset="0"/>
              </a:rPr>
              <a:t>NEETS – not in education, employment or training.</a:t>
            </a:r>
            <a:r>
              <a:rPr lang="en-GB" altLang="en-US" sz="1400" dirty="0" smtClean="0">
                <a:solidFill>
                  <a:schemeClr val="accent1">
                    <a:lumMod val="75000"/>
                  </a:schemeClr>
                </a:solidFill>
                <a:cs typeface="Arial" charset="0"/>
              </a:rPr>
              <a:t/>
            </a:r>
            <a:br>
              <a:rPr lang="en-GB" altLang="en-US" sz="1400" dirty="0" smtClean="0">
                <a:solidFill>
                  <a:schemeClr val="accent1">
                    <a:lumMod val="75000"/>
                  </a:schemeClr>
                </a:solidFill>
                <a:cs typeface="Arial" charset="0"/>
              </a:rPr>
            </a:br>
            <a:r>
              <a:rPr lang="en-GB" altLang="en-US" sz="3200" dirty="0">
                <a:solidFill>
                  <a:srgbClr val="000000"/>
                </a:solidFill>
                <a:cs typeface="Arial" charset="0"/>
              </a:rPr>
              <a:t/>
            </a:r>
            <a:br>
              <a:rPr lang="en-GB" altLang="en-US" sz="3200" dirty="0">
                <a:solidFill>
                  <a:srgbClr val="000000"/>
                </a:solidFill>
                <a:cs typeface="Arial" charset="0"/>
              </a:rPr>
            </a:br>
            <a:r>
              <a:rPr lang="en-GB" altLang="en-US" sz="3200" dirty="0" smtClean="0">
                <a:solidFill>
                  <a:srgbClr val="000000"/>
                </a:solidFill>
                <a:cs typeface="Arial" charset="0"/>
              </a:rPr>
              <a:t/>
            </a:r>
            <a:br>
              <a:rPr lang="en-GB" altLang="en-US" sz="3200" dirty="0" smtClean="0">
                <a:solidFill>
                  <a:srgbClr val="000000"/>
                </a:solidFill>
                <a:cs typeface="Arial" charset="0"/>
              </a:rPr>
            </a:br>
            <a:endParaRPr lang="en-GB" dirty="0"/>
          </a:p>
        </p:txBody>
      </p:sp>
      <p:pic>
        <p:nvPicPr>
          <p:cNvPr id="10243"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556544"/>
            <a:ext cx="63436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5257800"/>
            <a:ext cx="8445582" cy="1200329"/>
          </a:xfrm>
          <a:prstGeom prst="rect">
            <a:avLst/>
          </a:prstGeom>
          <a:noFill/>
        </p:spPr>
        <p:txBody>
          <a:bodyPr wrap="none" rtlCol="0">
            <a:spAutoFit/>
          </a:bodyPr>
          <a:lstStyle/>
          <a:p>
            <a:pPr marL="285750" indent="-285750">
              <a:buFont typeface="Arial" panose="020B0604020202020204" pitchFamily="34" charset="0"/>
              <a:buChar char="•"/>
            </a:pPr>
            <a:r>
              <a:rPr lang="en-GB" dirty="0" smtClean="0">
                <a:solidFill>
                  <a:srgbClr val="000000"/>
                </a:solidFill>
              </a:rPr>
              <a:t>We had previously reported on a younger age group, but change </a:t>
            </a:r>
            <a:r>
              <a:rPr lang="en-GB" dirty="0">
                <a:solidFill>
                  <a:srgbClr val="000000"/>
                </a:solidFill>
              </a:rPr>
              <a:t>in policy </a:t>
            </a:r>
            <a:endParaRPr lang="en-GB" dirty="0" smtClean="0">
              <a:solidFill>
                <a:srgbClr val="000000"/>
              </a:solidFill>
            </a:endParaRPr>
          </a:p>
          <a:p>
            <a:r>
              <a:rPr lang="en-GB" dirty="0">
                <a:solidFill>
                  <a:srgbClr val="000000"/>
                </a:solidFill>
              </a:rPr>
              <a:t> </a:t>
            </a:r>
            <a:r>
              <a:rPr lang="en-GB" dirty="0" smtClean="0">
                <a:solidFill>
                  <a:srgbClr val="000000"/>
                </a:solidFill>
              </a:rPr>
              <a:t>   requires </a:t>
            </a:r>
            <a:r>
              <a:rPr lang="en-GB" dirty="0">
                <a:solidFill>
                  <a:srgbClr val="000000"/>
                </a:solidFill>
              </a:rPr>
              <a:t>that all young people remain in education </a:t>
            </a:r>
            <a:r>
              <a:rPr lang="en-GB" dirty="0" smtClean="0">
                <a:solidFill>
                  <a:srgbClr val="000000"/>
                </a:solidFill>
              </a:rPr>
              <a:t>or training until 18.</a:t>
            </a:r>
          </a:p>
          <a:p>
            <a:pPr marL="285750" indent="-285750">
              <a:buFont typeface="Arial" panose="020B0604020202020204" pitchFamily="34" charset="0"/>
              <a:buChar char="•"/>
            </a:pPr>
            <a:r>
              <a:rPr lang="en-GB" dirty="0">
                <a:solidFill>
                  <a:srgbClr val="000000"/>
                </a:solidFill>
              </a:rPr>
              <a:t>16.4% of young people aged 19-24 were </a:t>
            </a:r>
            <a:r>
              <a:rPr lang="en-GB" dirty="0" smtClean="0">
                <a:solidFill>
                  <a:srgbClr val="000000"/>
                </a:solidFill>
              </a:rPr>
              <a:t>NEET in 2013, this </a:t>
            </a:r>
            <a:r>
              <a:rPr lang="en-GB" dirty="0">
                <a:solidFill>
                  <a:srgbClr val="000000"/>
                </a:solidFill>
              </a:rPr>
              <a:t>marks a fall from </a:t>
            </a:r>
            <a:endParaRPr lang="en-GB" dirty="0" smtClean="0">
              <a:solidFill>
                <a:srgbClr val="000000"/>
              </a:solidFill>
            </a:endParaRPr>
          </a:p>
          <a:p>
            <a:r>
              <a:rPr lang="en-GB" dirty="0">
                <a:solidFill>
                  <a:srgbClr val="000000"/>
                </a:solidFill>
              </a:rPr>
              <a:t> </a:t>
            </a:r>
            <a:r>
              <a:rPr lang="en-GB" dirty="0" smtClean="0">
                <a:solidFill>
                  <a:srgbClr val="000000"/>
                </a:solidFill>
              </a:rPr>
              <a:t>    18.4% in 2010, but still higher than pre recession levels. </a:t>
            </a:r>
            <a:endParaRPr lang="en-GB" dirty="0">
              <a:solidFill>
                <a:srgbClr val="000000"/>
              </a:solidFill>
            </a:endParaRPr>
          </a:p>
        </p:txBody>
      </p:sp>
    </p:spTree>
    <p:extLst>
      <p:ext uri="{BB962C8B-B14F-4D97-AF65-F5344CB8AC3E}">
        <p14:creationId xmlns:p14="http://schemas.microsoft.com/office/powerpoint/2010/main" val="984938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HealthEquity_PPT-Template">
  <a:themeElements>
    <a:clrScheme name="Custom 3">
      <a:dk1>
        <a:srgbClr val="000000"/>
      </a:dk1>
      <a:lt1>
        <a:srgbClr val="FFFFFF"/>
      </a:lt1>
      <a:dk2>
        <a:srgbClr val="07591B"/>
      </a:dk2>
      <a:lt2>
        <a:srgbClr val="808080"/>
      </a:lt2>
      <a:accent1>
        <a:srgbClr val="26AC63"/>
      </a:accent1>
      <a:accent2>
        <a:srgbClr val="085930"/>
      </a:accent2>
      <a:accent3>
        <a:srgbClr val="FFFFFF"/>
      </a:accent3>
      <a:accent4>
        <a:srgbClr val="000000"/>
      </a:accent4>
      <a:accent5>
        <a:srgbClr val="ABD2A7"/>
      </a:accent5>
      <a:accent6>
        <a:srgbClr val="19500A"/>
      </a:accent6>
      <a:hlink>
        <a:srgbClr val="41BD16"/>
      </a:hlink>
      <a:folHlink>
        <a:srgbClr val="32A6B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562D841E46541A18D83718587B3B5" ma:contentTypeVersion="0" ma:contentTypeDescription="Create a new document." ma:contentTypeScope="" ma:versionID="e8098d1ffc9f6a0bb003e61bf669e17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63BEBE-DD0A-48B7-B169-E599C9F2F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7C4D631-376C-4DE0-829B-15FC1D027D38}">
  <ds:schemaRefs>
    <ds:schemaRef ds:uri="http://schemas.microsoft.com/sharepoint/v3/contenttype/forms"/>
  </ds:schemaRefs>
</ds:datastoreItem>
</file>

<file path=customXml/itemProps3.xml><?xml version="1.0" encoding="utf-8"?>
<ds:datastoreItem xmlns:ds="http://schemas.openxmlformats.org/officeDocument/2006/customXml" ds:itemID="{B31DD0BD-37FB-45EB-B43A-F8E5EB66F812}">
  <ds:schemaRefs>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5148</TotalTime>
  <Words>1991</Words>
  <Application>Microsoft Office PowerPoint</Application>
  <PresentationFormat>On-screen Show (4:3)</PresentationFormat>
  <Paragraphs>197</Paragraphs>
  <Slides>20</Slides>
  <Notes>20</Notes>
  <HiddenSlides>0</HiddenSlides>
  <MMClips>0</MMClips>
  <ScaleCrop>false</ScaleCrop>
  <HeadingPairs>
    <vt:vector size="6" baseType="variant">
      <vt:variant>
        <vt:lpstr>Theme</vt:lpstr>
      </vt:variant>
      <vt:variant>
        <vt:i4>22</vt:i4>
      </vt:variant>
      <vt:variant>
        <vt:lpstr>Embedded OLE Servers</vt:lpstr>
      </vt:variant>
      <vt:variant>
        <vt:i4>1</vt:i4>
      </vt:variant>
      <vt:variant>
        <vt:lpstr>Slide Titles</vt:lpstr>
      </vt:variant>
      <vt:variant>
        <vt:i4>20</vt:i4>
      </vt:variant>
    </vt:vector>
  </HeadingPairs>
  <TitlesOfParts>
    <vt:vector size="43" baseType="lpstr">
      <vt:lpstr>Office Theme</vt:lpstr>
      <vt:lpstr>3_Custom Design</vt:lpstr>
      <vt:lpstr>HealthEquity_PPT-Template</vt:lpstr>
      <vt:lpstr>2_HealthEquity_PPT-Template</vt:lpstr>
      <vt:lpstr>Custom Design</vt:lpstr>
      <vt:lpstr>5_Custom Design</vt:lpstr>
      <vt:lpstr>1_HealthEquity_PPT-Template</vt:lpstr>
      <vt:lpstr>3_HealthEquity_PPT-Template</vt:lpstr>
      <vt:lpstr>14_Custom Design</vt:lpstr>
      <vt:lpstr>6_Custom Design</vt:lpstr>
      <vt:lpstr>4_Custom Design</vt:lpstr>
      <vt:lpstr>7_Custom Design</vt:lpstr>
      <vt:lpstr>4_HealthEquity_PPT-Template</vt:lpstr>
      <vt:lpstr>5_HealthEquity_PPT-Template</vt:lpstr>
      <vt:lpstr>6_HealthEquity_PPT-Template</vt:lpstr>
      <vt:lpstr>7_HealthEquity_PPT-Template</vt:lpstr>
      <vt:lpstr>8_HealthEquity_PPT-Template</vt:lpstr>
      <vt:lpstr>10_Office Theme</vt:lpstr>
      <vt:lpstr>11_Office Theme</vt:lpstr>
      <vt:lpstr>7_Office Theme</vt:lpstr>
      <vt:lpstr>8_Custom Design</vt:lpstr>
      <vt:lpstr>9_HealthEquity_PPT-Template</vt:lpstr>
      <vt:lpstr>Chart</vt:lpstr>
      <vt:lpstr>Building resilient communities for health and wellbeing. 18th March 2015 CDHN Belfast</vt:lpstr>
      <vt:lpstr>PowerPoint Presentation</vt:lpstr>
      <vt:lpstr>PowerPoint Presentation</vt:lpstr>
      <vt:lpstr>PowerPoint Presentation</vt:lpstr>
      <vt:lpstr>Life expectancy</vt:lpstr>
      <vt:lpstr>Healthy life expectancy</vt:lpstr>
      <vt:lpstr>Level of development at end of reception</vt:lpstr>
      <vt:lpstr>GCSE attainment</vt:lpstr>
      <vt:lpstr>NEETS – not in education, employment or training.   </vt:lpstr>
      <vt:lpstr>PowerPoint Presentation</vt:lpstr>
      <vt:lpstr>PowerPoint Presentation</vt:lpstr>
      <vt:lpstr>PowerPoint Presentation</vt:lpstr>
      <vt:lpstr>Use of green space</vt:lpstr>
      <vt:lpstr>Key messages </vt:lpstr>
      <vt:lpstr>People and Places</vt:lpstr>
      <vt:lpstr>Building Healthier Communities. PHE . DH London February 2015.</vt:lpstr>
      <vt:lpstr>PowerPoint Presentation</vt:lpstr>
      <vt:lpstr>Health, Wellbeing and resilience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Public Health Summit 10th May 2012</dc:title>
  <dc:creator>Mike</dc:creator>
  <cp:lastModifiedBy>Caroline</cp:lastModifiedBy>
  <cp:revision>128</cp:revision>
  <cp:lastPrinted>2015-03-12T14:37:41Z</cp:lastPrinted>
  <dcterms:created xsi:type="dcterms:W3CDTF">2012-05-06T09:35:22Z</dcterms:created>
  <dcterms:modified xsi:type="dcterms:W3CDTF">2015-04-17T10:35:36Z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0x010100BF1562D841E46541A18D83718587B3B5</vt:lpwstr>
  </property>
</Properties>
</file>