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8" r:id="rId7"/>
    <p:sldId id="261" r:id="rId8"/>
    <p:sldId id="259" r:id="rId9"/>
    <p:sldId id="260" r:id="rId10"/>
    <p:sldId id="262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15DE1-37F4-43A7-B06F-8FCB1C3B4F42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294AF-D77F-41C3-9F39-C8B5E8B89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665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B72E7-86FA-4652-93F4-56CD548EE907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84853-9F80-4BBC-96BF-A811C8CDC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30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84853-9F80-4BBC-96BF-A811C8CDCBB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962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84853-9F80-4BBC-96BF-A811C8CDCBB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350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84853-9F80-4BBC-96BF-A811C8CDCBB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327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84853-9F80-4BBC-96BF-A811C8CDCBB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9333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dirty="0" smtClean="0"/>
              <a:t>if you want us to step up – you’ve got to step down".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1" dirty="0" smtClean="0"/>
          </a:p>
          <a:p>
            <a:r>
              <a:rPr lang="en-GB" i="1" dirty="0" smtClean="0"/>
              <a:t>The world of helping others is built around one-way transactions which send two unintentional messages:									</a:t>
            </a:r>
            <a:endParaRPr lang="en-US" sz="1000" dirty="0" smtClean="0"/>
          </a:p>
          <a:p>
            <a:pPr>
              <a:lnSpc>
                <a:spcPct val="120000"/>
              </a:lnSpc>
            </a:pPr>
            <a:r>
              <a:rPr lang="en-GB" i="1" dirty="0" smtClean="0"/>
              <a:t>We have something you need,  </a:t>
            </a:r>
          </a:p>
          <a:p>
            <a:pPr>
              <a:lnSpc>
                <a:spcPct val="120000"/>
              </a:lnSpc>
            </a:pPr>
            <a:r>
              <a:rPr lang="en-GB" i="1" dirty="0" smtClean="0"/>
              <a:t>but you have nothing we need or want or value.</a:t>
            </a:r>
            <a:endParaRPr lang="en-US" i="1" dirty="0" smtClean="0"/>
          </a:p>
          <a:p>
            <a:pPr>
              <a:lnSpc>
                <a:spcPct val="120000"/>
              </a:lnSpc>
            </a:pPr>
            <a:r>
              <a:rPr lang="en-GB" i="1" dirty="0" smtClean="0"/>
              <a:t>The way to get more help is by </a:t>
            </a:r>
          </a:p>
          <a:p>
            <a:pPr>
              <a:lnSpc>
                <a:spcPct val="120000"/>
              </a:lnSpc>
            </a:pPr>
            <a:r>
              <a:rPr lang="en-GB" i="1" dirty="0" smtClean="0"/>
              <a:t>coming back with more problems.</a:t>
            </a:r>
          </a:p>
          <a:p>
            <a:pPr>
              <a:lnSpc>
                <a:spcPct val="120000"/>
              </a:lnSpc>
            </a:pPr>
            <a:r>
              <a:rPr lang="en-GB" i="1" dirty="0" smtClean="0"/>
              <a:t>											</a:t>
            </a:r>
            <a:r>
              <a:rPr lang="en-GB" sz="900" dirty="0" smtClean="0"/>
              <a:t>Edgar Cahn </a:t>
            </a:r>
            <a:endParaRPr lang="en-GB" i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84853-9F80-4BBC-96BF-A811C8CDCBB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34002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If co-production means whatever people choose it to mean, then ultimately it will cease to mean anything at all.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Tinkering round the edges won’t cut it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84853-9F80-4BBC-96BF-A811C8CDCBB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801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F5901-0150-4E21-803B-FCEBF904846C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3B0C-4B82-4EF1-9F7E-58873DB970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F5901-0150-4E21-803B-FCEBF904846C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3B0C-4B82-4EF1-9F7E-58873DB970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F5901-0150-4E21-803B-FCEBF904846C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3B0C-4B82-4EF1-9F7E-58873DB9709E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F5901-0150-4E21-803B-FCEBF904846C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3B0C-4B82-4EF1-9F7E-58873DB9709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F5901-0150-4E21-803B-FCEBF904846C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3B0C-4B82-4EF1-9F7E-58873DB970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F5901-0150-4E21-803B-FCEBF904846C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3B0C-4B82-4EF1-9F7E-58873DB9709E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F5901-0150-4E21-803B-FCEBF904846C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3B0C-4B82-4EF1-9F7E-58873DB970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F5901-0150-4E21-803B-FCEBF904846C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3B0C-4B82-4EF1-9F7E-58873DB970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F5901-0150-4E21-803B-FCEBF904846C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3B0C-4B82-4EF1-9F7E-58873DB970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F5901-0150-4E21-803B-FCEBF904846C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3B0C-4B82-4EF1-9F7E-58873DB9709E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F5901-0150-4E21-803B-FCEBF904846C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F3B0C-4B82-4EF1-9F7E-58873DB9709E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96F5901-0150-4E21-803B-FCEBF904846C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E6F3B0C-4B82-4EF1-9F7E-58873DB9709E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2105" y="1988840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Joanne Morgan </a:t>
            </a:r>
            <a:br>
              <a:rPr lang="en-GB" dirty="0" smtClean="0"/>
            </a:br>
            <a:r>
              <a:rPr lang="en-GB" dirty="0" smtClean="0"/>
              <a:t>Director</a:t>
            </a:r>
            <a:br>
              <a:rPr lang="en-GB" dirty="0" smtClean="0"/>
            </a:br>
            <a:r>
              <a:rPr lang="en-GB" dirty="0" smtClean="0"/>
              <a:t>Community Development and Health Network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4202596"/>
            <a:ext cx="1888834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18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4104456"/>
          </a:xfrm>
        </p:spPr>
        <p:txBody>
          <a:bodyPr>
            <a:normAutofit fontScale="92500"/>
          </a:bodyPr>
          <a:lstStyle/>
          <a:p>
            <a:r>
              <a:rPr lang="en-GB" dirty="0"/>
              <a:t>Health inequalities are the unfair and avoidable differences in the health status of people in our society. 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Health </a:t>
            </a:r>
            <a:r>
              <a:rPr lang="en-GB" dirty="0"/>
              <a:t>inequalities are killing people on a grand scale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/>
              <a:t>CDHN exists because this must stop.</a:t>
            </a:r>
          </a:p>
          <a:p>
            <a:endParaRPr lang="en-GB" b="1" dirty="0" smtClean="0"/>
          </a:p>
          <a:p>
            <a:r>
              <a:rPr lang="en-GB" b="1" dirty="0" smtClean="0"/>
              <a:t>Fairer</a:t>
            </a:r>
            <a:r>
              <a:rPr lang="en-GB" b="1" dirty="0"/>
              <a:t>, more equal </a:t>
            </a:r>
            <a:r>
              <a:rPr lang="en-GB" b="1" dirty="0" smtClean="0"/>
              <a:t>society</a:t>
            </a:r>
          </a:p>
          <a:p>
            <a:endParaRPr lang="en-GB" dirty="0"/>
          </a:p>
          <a:p>
            <a:r>
              <a:rPr lang="en-GB" b="1" dirty="0"/>
              <a:t> </a:t>
            </a:r>
            <a:r>
              <a:rPr lang="en-GB" b="1" dirty="0" smtClean="0"/>
              <a:t>People’s </a:t>
            </a:r>
            <a:r>
              <a:rPr lang="en-GB" b="1" dirty="0"/>
              <a:t>lives, health and wellbeing are improved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About CDHN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899672"/>
            <a:ext cx="1187624" cy="76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70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39841" y="2348880"/>
            <a:ext cx="7408333" cy="3450696"/>
          </a:xfrm>
        </p:spPr>
        <p:txBody>
          <a:bodyPr/>
          <a:lstStyle/>
          <a:p>
            <a:r>
              <a:rPr lang="en-GB" dirty="0" smtClean="0"/>
              <a:t>Imperative from social justice, community and political perspective</a:t>
            </a:r>
          </a:p>
          <a:p>
            <a:endParaRPr lang="en-GB" dirty="0" smtClean="0"/>
          </a:p>
          <a:p>
            <a:r>
              <a:rPr lang="en-GB" dirty="0" smtClean="0"/>
              <a:t>WE HAVE TO DO SOMETHING DIFFERENT </a:t>
            </a:r>
          </a:p>
          <a:p>
            <a:endParaRPr lang="en-GB" dirty="0"/>
          </a:p>
          <a:p>
            <a:r>
              <a:rPr lang="en-GB" dirty="0" smtClean="0"/>
              <a:t>We need </a:t>
            </a:r>
            <a:r>
              <a:rPr lang="en-GB" b="1" dirty="0" smtClean="0"/>
              <a:t>Transformational Co Production</a:t>
            </a:r>
          </a:p>
          <a:p>
            <a:endParaRPr lang="en-GB" b="1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Co-Production…Why now?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5085184"/>
            <a:ext cx="6318380" cy="15121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899672"/>
            <a:ext cx="1187624" cy="76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51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Recognising people as </a:t>
            </a:r>
            <a:r>
              <a:rPr lang="en-GB" b="1" dirty="0"/>
              <a:t>assets.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dirty="0" smtClean="0"/>
              <a:t>Building </a:t>
            </a:r>
            <a:r>
              <a:rPr lang="en-GB" dirty="0"/>
              <a:t>on people’s </a:t>
            </a:r>
            <a:r>
              <a:rPr lang="en-GB" b="1" dirty="0"/>
              <a:t>existing capabilities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smtClean="0"/>
              <a:t>Promoting </a:t>
            </a:r>
            <a:r>
              <a:rPr lang="en-GB" b="1" dirty="0"/>
              <a:t>mutuality and reciprocity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smtClean="0"/>
              <a:t>Developing </a:t>
            </a:r>
            <a:r>
              <a:rPr lang="en-GB" b="1" dirty="0"/>
              <a:t>peer support networks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b="1" dirty="0" smtClean="0"/>
              <a:t>Breaking </a:t>
            </a:r>
            <a:r>
              <a:rPr lang="en-GB" b="1" dirty="0"/>
              <a:t>down barriers </a:t>
            </a:r>
            <a:r>
              <a:rPr lang="en-GB" dirty="0"/>
              <a:t>between professionals and recipients. </a:t>
            </a:r>
            <a:endParaRPr lang="en-GB" dirty="0" smtClean="0"/>
          </a:p>
          <a:p>
            <a:r>
              <a:rPr lang="en-GB" b="1" dirty="0" smtClean="0"/>
              <a:t>Facilitating</a:t>
            </a:r>
            <a:r>
              <a:rPr lang="en-GB" dirty="0" smtClean="0"/>
              <a:t> </a:t>
            </a:r>
            <a:r>
              <a:rPr lang="en-GB" dirty="0"/>
              <a:t>rather than delivering.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Principles and their significance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899672"/>
            <a:ext cx="1187624" cy="76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07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No…let me introduce the elephants in the room…</a:t>
            </a:r>
          </a:p>
          <a:p>
            <a:endParaRPr lang="en-GB" dirty="0"/>
          </a:p>
          <a:p>
            <a:r>
              <a:rPr lang="en-GB" dirty="0" smtClean="0"/>
              <a:t>Discomfort</a:t>
            </a:r>
          </a:p>
          <a:p>
            <a:r>
              <a:rPr lang="en-GB" dirty="0" smtClean="0"/>
              <a:t>Risk </a:t>
            </a:r>
          </a:p>
          <a:p>
            <a:r>
              <a:rPr lang="en-GB" dirty="0" smtClean="0"/>
              <a:t>Power</a:t>
            </a:r>
          </a:p>
          <a:p>
            <a:r>
              <a:rPr lang="en-GB" dirty="0" smtClean="0"/>
              <a:t>Inequality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Isn't </a:t>
            </a:r>
            <a:r>
              <a:rPr lang="en-GB" dirty="0"/>
              <a:t>i</a:t>
            </a:r>
            <a:r>
              <a:rPr lang="en-GB" dirty="0" smtClean="0"/>
              <a:t>t just the Emperors new clothes?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048" y="3501008"/>
            <a:ext cx="3069815" cy="19442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899672"/>
            <a:ext cx="1187624" cy="76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5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Do sweat the small stuff</a:t>
            </a:r>
          </a:p>
          <a:p>
            <a:r>
              <a:rPr lang="en-GB" dirty="0" smtClean="0"/>
              <a:t>Not everything is (has to be) Co Production</a:t>
            </a:r>
          </a:p>
          <a:p>
            <a:r>
              <a:rPr lang="en-GB" dirty="0" smtClean="0"/>
              <a:t>Language matters</a:t>
            </a:r>
          </a:p>
          <a:p>
            <a:r>
              <a:rPr lang="en-GB" dirty="0"/>
              <a:t>Facilitation matters</a:t>
            </a:r>
          </a:p>
          <a:p>
            <a:r>
              <a:rPr lang="en-GB" dirty="0" smtClean="0"/>
              <a:t>Relationships matter</a:t>
            </a:r>
          </a:p>
          <a:p>
            <a:r>
              <a:rPr lang="en-GB" dirty="0" smtClean="0"/>
              <a:t>The three P’s – patience, persistence </a:t>
            </a:r>
          </a:p>
          <a:p>
            <a:pPr marL="0" indent="0">
              <a:buNone/>
            </a:pPr>
            <a:r>
              <a:rPr lang="en-GB" dirty="0" smtClean="0"/>
              <a:t>     and perseverance </a:t>
            </a:r>
          </a:p>
          <a:p>
            <a:r>
              <a:rPr lang="en-GB" dirty="0" smtClean="0"/>
              <a:t>Change will happen! BUT…….</a:t>
            </a:r>
          </a:p>
          <a:p>
            <a:r>
              <a:rPr lang="en-GB" dirty="0" smtClean="0"/>
              <a:t>Only with fidelity to the principles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we have learned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8949" y="4149080"/>
            <a:ext cx="21431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5899672"/>
            <a:ext cx="1187624" cy="76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12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final thought…..</a:t>
            </a:r>
            <a:endParaRPr lang="en-GB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564904"/>
            <a:ext cx="6460171" cy="3849291"/>
          </a:xfrm>
        </p:spPr>
      </p:pic>
    </p:spTree>
    <p:extLst>
      <p:ext uri="{BB962C8B-B14F-4D97-AF65-F5344CB8AC3E}">
        <p14:creationId xmlns:p14="http://schemas.microsoft.com/office/powerpoint/2010/main" val="17904702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DF5E4DBB8BAE49BE2BD33B5EA03B07" ma:contentTypeVersion="4" ma:contentTypeDescription="Create a new document." ma:contentTypeScope="" ma:versionID="5bff064902183122efb5d86b38bb85e0">
  <xsd:schema xmlns:xsd="http://www.w3.org/2001/XMLSchema" xmlns:xs="http://www.w3.org/2001/XMLSchema" xmlns:p="http://schemas.microsoft.com/office/2006/metadata/properties" xmlns:ns2="882961be-b4e2-4be2-8866-7e7dd015d99c" targetNamespace="http://schemas.microsoft.com/office/2006/metadata/properties" ma:root="true" ma:fieldsID="7be759caac39e39c3b8619e5d5439bcd" ns2:_="">
    <xsd:import namespace="882961be-b4e2-4be2-8866-7e7dd015d99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2961be-b4e2-4be2-8866-7e7dd015d99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FBFEC9F-8887-4CF4-8ADF-4F23697BC6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2961be-b4e2-4be2-8866-7e7dd015d9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F5893EB-4418-439A-938B-29C9396858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314A77-BDB6-4E89-9C61-B7F1043A6373}">
  <ds:schemaRefs>
    <ds:schemaRef ds:uri="http://purl.org/dc/dcmitype/"/>
    <ds:schemaRef ds:uri="http://schemas.microsoft.com/office/2006/metadata/properties"/>
    <ds:schemaRef ds:uri="882961be-b4e2-4be2-8866-7e7dd015d99c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173</TotalTime>
  <Words>241</Words>
  <Application>Microsoft Office PowerPoint</Application>
  <PresentationFormat>On-screen Show (4:3)</PresentationFormat>
  <Paragraphs>59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Waveform</vt:lpstr>
      <vt:lpstr>   Joanne Morgan  Director Community Development and Health Network </vt:lpstr>
      <vt:lpstr>About CDHN</vt:lpstr>
      <vt:lpstr>Why Co-Production…Why now?</vt:lpstr>
      <vt:lpstr>The Principles and their significance</vt:lpstr>
      <vt:lpstr>Isn't it just the Emperors new clothes?</vt:lpstr>
      <vt:lpstr>What we have learned</vt:lpstr>
      <vt:lpstr>A final thought…..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Morgan</dc:creator>
  <cp:lastModifiedBy>Jenny Hanna</cp:lastModifiedBy>
  <cp:revision>12</cp:revision>
  <cp:lastPrinted>2017-02-20T11:25:31Z</cp:lastPrinted>
  <dcterms:created xsi:type="dcterms:W3CDTF">2017-02-20T09:14:48Z</dcterms:created>
  <dcterms:modified xsi:type="dcterms:W3CDTF">2017-03-01T14:53:26Z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0x010100FFDF5E4DBB8BAE49BE2BD33B5EA03B07</vt:lpwstr>
  </property>
</Properties>
</file>