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8" r:id="rId14"/>
    <p:sldId id="296" r:id="rId15"/>
    <p:sldId id="297" r:id="rId16"/>
    <p:sldId id="299" r:id="rId17"/>
    <p:sldId id="300" r:id="rId18"/>
    <p:sldId id="301" r:id="rId19"/>
    <p:sldId id="304" r:id="rId20"/>
    <p:sldId id="287" r:id="rId21"/>
    <p:sldId id="279" r:id="rId22"/>
    <p:sldId id="277" r:id="rId23"/>
    <p:sldId id="278" r:id="rId24"/>
    <p:sldId id="284" r:id="rId25"/>
    <p:sldId id="286" r:id="rId26"/>
    <p:sldId id="283" r:id="rId27"/>
    <p:sldId id="281" r:id="rId28"/>
    <p:sldId id="302" r:id="rId29"/>
    <p:sldId id="305" r:id="rId30"/>
    <p:sldId id="306" r:id="rId31"/>
    <p:sldId id="303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logo smal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288" y="6178550"/>
            <a:ext cx="17637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818B-2E69-45E6-89DF-1D22ECEFB934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ABA6-E456-4FAC-911E-CD592F5BF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89DD-2115-45EB-B17F-9BA5169438D5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C48D-68CC-41AD-BD91-504A630BDB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1EAC-4693-4570-A8DF-FAAC27CCB452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5397-87B8-45F5-9184-14E2650F2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5ED-07D7-4DD5-B7E6-DBB17E8A912A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E622-5EDC-4948-ABA3-5BAED3411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A3A67-A501-499E-8143-6B20EFE16D51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B761-6913-4ABD-BFEE-6025B2F49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730E-C61D-496C-B492-CA77C0E4ED38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D0F-7E88-444E-883B-D74313F6B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6B7B-AB0E-4B05-BF48-FE0F5692B7E5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7337-CFF9-4EC8-BC9A-E651BA804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7510-B1C9-413D-9265-064E518C9D4C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EF11-622C-45E8-B660-A5D3F3ED2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8F43-4300-4A6E-AB36-8737D831C0F1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B977-A622-4B13-BE1C-919A5E62A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3905-EB6A-420B-809E-93011FD45D63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712A-B19C-4C43-BCDD-2FCFF9E09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32218-6876-4E78-B842-96970C985A86}" type="datetimeFigureOut">
              <a:rPr lang="en-GB"/>
              <a:pPr>
                <a:defRPr/>
              </a:pPr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4583A-9D4B-42B6-B620-C238D2013D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hyperlink" Target="http://youth.boston.gov/youth-lead-the-c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www.britac.ac.uk/templates/asset-relay.cfm?frmAssetFileID=13321" TargetMode="External"/><Relationship Id="rId4" Type="http://schemas.openxmlformats.org/officeDocument/2006/relationships/hyperlink" Target="http://www.camh.ca/en/research/about_research_at_CAMH/scientific_staff_profile/Pages/Kwame-McKenzie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z.hall@pbpartners.org.uk" TargetMode="External"/><Relationship Id="rId4" Type="http://schemas.openxmlformats.org/officeDocument/2006/relationships/hyperlink" Target="http://www.sharedfuturecic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B-Event-crow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628775"/>
            <a:ext cx="59959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188" y="188913"/>
            <a:ext cx="8532812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522E91"/>
                </a:solidFill>
                <a:latin typeface="+mn-lt"/>
                <a:ea typeface="+mj-ea"/>
              </a:rPr>
              <a:t>Participatory Budgeting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522E91"/>
                </a:solidFill>
                <a:latin typeface="+mn-lt"/>
                <a:ea typeface="+mj-ea"/>
              </a:rPr>
              <a:t>Builds Wellbeing</a:t>
            </a: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522E91"/>
                </a:solidFill>
                <a:latin typeface="+mn-lt"/>
                <a:ea typeface="+mj-ea"/>
              </a:rPr>
              <a:t>Jez Hall	</a:t>
            </a:r>
            <a:r>
              <a:rPr lang="en-GB" sz="4400" b="1" dirty="0" smtClean="0">
                <a:solidFill>
                  <a:srgbClr val="522E91"/>
                </a:solidFill>
                <a:latin typeface="+mn-lt"/>
                <a:ea typeface="+mj-ea"/>
              </a:rPr>
              <a:t>    </a:t>
            </a:r>
            <a:r>
              <a:rPr lang="en-GB" sz="3200" b="1" dirty="0" smtClean="0">
                <a:solidFill>
                  <a:srgbClr val="522E91"/>
                </a:solidFill>
                <a:latin typeface="+mn-lt"/>
                <a:ea typeface="+mj-ea"/>
              </a:rPr>
              <a:t>Shared Future CIC</a:t>
            </a:r>
            <a:endParaRPr lang="en-GB" sz="4400" b="1" dirty="0">
              <a:solidFill>
                <a:srgbClr val="522E91"/>
              </a:solidFill>
              <a:latin typeface="+mn-lt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3076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9925" y="1700213"/>
            <a:ext cx="13049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New logo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3838" y="5589588"/>
            <a:ext cx="24320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LOGO-final-color-smal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025" y="3716338"/>
            <a:ext cx="21240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LEVERS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043608" y="5157192"/>
            <a:ext cx="7424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Models </a:t>
            </a:r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of devolved </a:t>
            </a:r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leadership and co-production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14341" name="Picture 2" descr="C:\Users\Home\Desktop\Thanks for the  music! Here's a selected art screensaver in return! x\Pictures 0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913" y="620713"/>
            <a:ext cx="3096071" cy="42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Home\Desktop\Thanks for the  music! Here's a selected art screensaver in return! x\Pictures 159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620688"/>
            <a:ext cx="3319943" cy="433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FINAL LOGO-color email smal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LEVERS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2292" name="Picture 2" descr="C:\Users\Home\Desktop\Thanks for the  music! Here's a selected art screensaver in return! x\Pictures 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404664"/>
            <a:ext cx="47958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403648" y="5229200"/>
            <a:ext cx="6608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Positive deviance and bridging Social Capital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12294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LEVERS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051720" y="4653136"/>
            <a:ext cx="5482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Deliberative Spaces – On and Offline</a:t>
            </a:r>
          </a:p>
        </p:txBody>
      </p:sp>
      <p:pic>
        <p:nvPicPr>
          <p:cNvPr id="13317" name="Picture 2" descr="C:\Users\Home\Desktop\Thanks for the  music! Here's a selected art screensaver in return! x\Pictures 010.jpg"/>
          <p:cNvPicPr>
            <a:picLocks noChangeAspect="1" noChangeArrowheads="1"/>
          </p:cNvPicPr>
          <p:nvPr/>
        </p:nvPicPr>
        <p:blipFill>
          <a:blip r:embed="rId3" cstate="screen">
            <a:lum bright="24000"/>
          </a:blip>
          <a:srcRect/>
          <a:stretch>
            <a:fillRect/>
          </a:stretch>
        </p:blipFill>
        <p:spPr bwMode="auto">
          <a:xfrm>
            <a:off x="2051719" y="332656"/>
            <a:ext cx="592307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 L A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YOUR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AR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331640" y="5517232"/>
            <a:ext cx="4083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Modelling Good Behaviour</a:t>
            </a:r>
          </a:p>
        </p:txBody>
      </p:sp>
      <p:pic>
        <p:nvPicPr>
          <p:cNvPr id="15365" name="Picture 3" descr="C:\Users\Home\Desktop\Thanks for the  music! Here's a selected art screensaver in return! x\Pictures 0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332656"/>
            <a:ext cx="3672408" cy="50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 L A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YOUR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AR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115616" y="1556792"/>
            <a:ext cx="37318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604A7B"/>
                </a:solidFill>
                <a:latin typeface="Calibri" pitchFamily="34" charset="0"/>
              </a:rPr>
              <a:t>Wellbeing </a:t>
            </a:r>
          </a:p>
          <a:p>
            <a:endParaRPr lang="en-GB" sz="32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3200" dirty="0" smtClean="0">
                <a:solidFill>
                  <a:srgbClr val="604A7B"/>
                </a:solidFill>
                <a:latin typeface="Calibri" pitchFamily="34" charset="0"/>
              </a:rPr>
              <a:t>comes from</a:t>
            </a:r>
          </a:p>
          <a:p>
            <a:endParaRPr lang="en-GB" sz="32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3200" dirty="0" smtClean="0">
                <a:solidFill>
                  <a:srgbClr val="604A7B"/>
                </a:solidFill>
                <a:latin typeface="Calibri" pitchFamily="34" charset="0"/>
              </a:rPr>
              <a:t>Forging Relationships</a:t>
            </a:r>
          </a:p>
          <a:p>
            <a:r>
              <a:rPr lang="en-GB" sz="3200" dirty="0" smtClean="0">
                <a:solidFill>
                  <a:srgbClr val="604A7B"/>
                </a:solidFill>
                <a:latin typeface="Calibri" pitchFamily="34" charset="0"/>
              </a:rPr>
              <a:t> </a:t>
            </a:r>
          </a:p>
          <a:p>
            <a:r>
              <a:rPr lang="en-GB" sz="3200" dirty="0" smtClean="0">
                <a:solidFill>
                  <a:srgbClr val="604A7B"/>
                </a:solidFill>
                <a:latin typeface="Calibri" pitchFamily="34" charset="0"/>
              </a:rPr>
              <a:t>and</a:t>
            </a:r>
          </a:p>
          <a:p>
            <a:endParaRPr lang="en-GB" sz="32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3200" dirty="0" smtClean="0">
                <a:solidFill>
                  <a:srgbClr val="604A7B"/>
                </a:solidFill>
                <a:latin typeface="Calibri" pitchFamily="34" charset="0"/>
              </a:rPr>
              <a:t>Mutual Support</a:t>
            </a:r>
            <a:endParaRPr lang="en-GB" sz="32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16389" name="Picture 2" descr="C:\Users\Home\Desktop\Thanks for the  music! Here's a selected art screensaver in return! x\Pictures 268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88639"/>
            <a:ext cx="3812282" cy="57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Thanks for the  music! Here's a selected art screensaver in return! x\Pictures 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888" y="476250"/>
            <a:ext cx="3601144" cy="245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New logo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 L A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YOUR 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AR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691680" y="5085184"/>
            <a:ext cx="6689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Combining our Experiences </a:t>
            </a:r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and </a:t>
            </a:r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our Energies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17413" name="Picture 2" descr="C:\Users\Home\Desktop\Thanks for the  music! Here's a selected art screensaver in return! x\Hopper - Swe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1313908"/>
            <a:ext cx="5070747" cy="36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FINAL LOGO-color email smal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3556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604A7B"/>
                </a:solidFill>
                <a:latin typeface="Calibri" pitchFamily="34" charset="0"/>
                <a:ea typeface="+mn-ea"/>
                <a:cs typeface="Arial" charset="0"/>
              </a:rPr>
              <a:t>What I believe about PB</a:t>
            </a:r>
            <a:endParaRPr lang="en-US" sz="3600" dirty="0" smtClean="0">
              <a:solidFill>
                <a:srgbClr val="604A7B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35696" y="1412776"/>
            <a:ext cx="760668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Encourages volunteering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Shows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there is ‘a healthy community’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Increases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‘happiness’ with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democracy </a:t>
            </a:r>
            <a:endParaRPr lang="en-GB" sz="2400" dirty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Breeds mutual respect and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understanding</a:t>
            </a:r>
            <a:endParaRPr lang="en-GB" sz="2400" dirty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A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sense of belonging and ‘social capital’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Leads to stronger partnership working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CC0099"/>
              </a:buClr>
              <a:defRPr/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Drives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resources to the grassroots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900112" y="260350"/>
            <a:ext cx="7704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604A7B"/>
                </a:solidFill>
                <a:latin typeface="Calibri" pitchFamily="34" charset="0"/>
              </a:rPr>
              <a:t>What is Participatory Budgeting?</a:t>
            </a:r>
            <a:endParaRPr lang="en-GB" sz="3600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980728"/>
            <a:ext cx="7992888" cy="645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Local people (citizens) making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Direct Decisions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over how to spend public money... But not all the budget!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1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Supported by experts and politicians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Empowering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, not manipulating.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Asset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 based approach to co-production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A personalised budget...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For a whole community!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12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Community led commissioning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FOR REAL: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Real money, real decisions, real responsibility.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‘If it feels like </a:t>
            </a:r>
            <a:r>
              <a:rPr lang="en-GB" sz="2000" b="1" i="1" dirty="0" smtClean="0">
                <a:solidFill>
                  <a:srgbClr val="FF0000"/>
                </a:solidFill>
              </a:rPr>
              <a:t>we </a:t>
            </a:r>
            <a:r>
              <a:rPr lang="en-GB" sz="2000" i="1" dirty="0" smtClean="0">
                <a:solidFill>
                  <a:srgbClr val="FF0000"/>
                </a:solidFill>
              </a:rPr>
              <a:t>have decided  ----  </a:t>
            </a:r>
            <a:r>
              <a:rPr lang="en-GB" sz="2000" i="1" u="sng" dirty="0" smtClean="0">
                <a:solidFill>
                  <a:srgbClr val="FF0000"/>
                </a:solidFill>
              </a:rPr>
              <a:t>it’s PB.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If it feels like </a:t>
            </a:r>
            <a:r>
              <a:rPr lang="en-GB" sz="2000" b="1" i="1" dirty="0" smtClean="0">
                <a:solidFill>
                  <a:srgbClr val="FF0000"/>
                </a:solidFill>
              </a:rPr>
              <a:t>someone else </a:t>
            </a:r>
            <a:r>
              <a:rPr lang="en-GB" sz="2000" i="1" dirty="0" smtClean="0">
                <a:solidFill>
                  <a:srgbClr val="FF0000"/>
                </a:solidFill>
              </a:rPr>
              <a:t>has decided, </a:t>
            </a:r>
            <a:r>
              <a:rPr lang="en-GB" sz="2000" i="1" u="sng" dirty="0" smtClean="0">
                <a:solidFill>
                  <a:srgbClr val="FF0000"/>
                </a:solidFill>
              </a:rPr>
              <a:t>it isn’t</a:t>
            </a:r>
            <a:r>
              <a:rPr lang="en-GB" sz="2000" u="sng" dirty="0" smtClean="0">
                <a:solidFill>
                  <a:srgbClr val="FF0000"/>
                </a:solidFill>
              </a:rPr>
              <a:t>.’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GB" sz="2400" dirty="0" smtClean="0">
                <a:solidFill>
                  <a:srgbClr val="604A7B"/>
                </a:solidFill>
              </a:rPr>
              <a:t>                           </a:t>
            </a:r>
            <a:r>
              <a:rPr lang="en-GB" sz="1600" dirty="0" smtClean="0">
                <a:solidFill>
                  <a:srgbClr val="604A7B"/>
                </a:solidFill>
              </a:rPr>
              <a:t>Brazilian resident involved in PB</a:t>
            </a:r>
            <a:endParaRPr lang="en-GB" sz="2400" dirty="0" smtClean="0">
              <a:solidFill>
                <a:srgbClr val="604A7B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Picture 12" descr="Our Choice Rochdale BH 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56176" y="1697622"/>
            <a:ext cx="2703552" cy="1947402"/>
          </a:xfrm>
          <a:prstGeom prst="rect">
            <a:avLst/>
          </a:prstGeom>
        </p:spPr>
      </p:pic>
      <p:pic>
        <p:nvPicPr>
          <p:cNvPr id="16" name="Picture 3" descr="New logo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187624" y="260648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604A7B"/>
                </a:solidFill>
                <a:latin typeface="Calibri" pitchFamily="34" charset="0"/>
              </a:rPr>
              <a:t>Origins of Participatory Budgeting</a:t>
            </a:r>
            <a:endParaRPr lang="en-GB" sz="3600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25538"/>
            <a:ext cx="7019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</p:txBody>
      </p:sp>
      <p:pic>
        <p:nvPicPr>
          <p:cNvPr id="19465" name="Picture 5" descr="FINAL LOGO-color email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razil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700808"/>
            <a:ext cx="2447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43608" y="1484784"/>
            <a:ext cx="4572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Began in Porto </a:t>
            </a:r>
            <a:r>
              <a:rPr lang="en-GB" sz="2400" dirty="0" err="1" smtClean="0">
                <a:solidFill>
                  <a:srgbClr val="604A7B"/>
                </a:solidFill>
                <a:latin typeface="Calibri" pitchFamily="34" charset="0"/>
              </a:rPr>
              <a:t>Alegre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, Brazil in 1980s – city of more than 1.5m people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End of military dictatorship and election of Workers’ Party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Public coffers were dry, needs pressing and democracy needed to be done differently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endParaRPr lang="en-GB" sz="2400" dirty="0" smtClean="0">
              <a:solidFill>
                <a:srgbClr val="604A7B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		= innovation!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1508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2260"/>
            <a:ext cx="8229600" cy="150810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600" dirty="0" smtClean="0">
                <a:solidFill>
                  <a:srgbClr val="604A7B"/>
                </a:solidFill>
                <a:latin typeface="Calibri" pitchFamily="34" charset="0"/>
                <a:ea typeface="+mn-ea"/>
                <a:cs typeface="Arial" charset="0"/>
              </a:rPr>
              <a:t>The Empowerment Line</a:t>
            </a:r>
            <a:br>
              <a:rPr lang="en-GB" sz="3600" dirty="0" smtClean="0">
                <a:solidFill>
                  <a:srgbClr val="604A7B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  <a:ea typeface="+mn-ea"/>
                <a:cs typeface="Arial" charset="0"/>
              </a:rPr>
              <a:t>PB works in different ways, but should be meaningful and change how money is spent</a:t>
            </a:r>
            <a:endParaRPr lang="en-US" sz="3600" dirty="0" smtClean="0">
              <a:solidFill>
                <a:srgbClr val="604A7B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755650" y="2349500"/>
            <a:ext cx="166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604A7B"/>
                </a:solidFill>
                <a:latin typeface="Calibri" pitchFamily="34" charset="0"/>
              </a:rPr>
              <a:t>Communicating</a:t>
            </a:r>
            <a:endParaRPr lang="en-US" sz="2000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638425" y="2347913"/>
            <a:ext cx="130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604A7B"/>
                </a:solidFill>
                <a:latin typeface="Calibri" pitchFamily="34" charset="0"/>
              </a:rPr>
              <a:t>Consulting</a:t>
            </a:r>
            <a:endParaRPr lang="en-US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319588" y="2354263"/>
            <a:ext cx="1025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604A7B"/>
                </a:solidFill>
                <a:latin typeface="Calibri" pitchFamily="34" charset="0"/>
              </a:rPr>
              <a:t>Involving</a:t>
            </a:r>
            <a:endParaRPr lang="en-US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7656513" y="2211388"/>
            <a:ext cx="117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604A7B"/>
                </a:solidFill>
                <a:latin typeface="Calibri" pitchFamily="34" charset="0"/>
              </a:rPr>
              <a:t>Decision making</a:t>
            </a:r>
            <a:endParaRPr lang="en-US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878513" y="2347913"/>
            <a:ext cx="1265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604A7B"/>
                </a:solidFill>
                <a:latin typeface="Calibri" pitchFamily="34" charset="0"/>
              </a:rPr>
              <a:t>Partnership</a:t>
            </a:r>
            <a:endParaRPr lang="en-US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869950" y="3783013"/>
            <a:ext cx="7929563" cy="36988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Passive engagement (not PB?)                    Empowerment through PB</a:t>
            </a:r>
            <a:endParaRPr lang="en-US" b="1"/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1370013" y="2854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070225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4727575" y="2854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>
            <a:off x="6599238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8183563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798513" y="3282950"/>
            <a:ext cx="8001000" cy="36988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Scope of PB activity</a:t>
            </a:r>
            <a:endParaRPr lang="en-US" b="1"/>
          </a:p>
        </p:txBody>
      </p:sp>
      <p:sp>
        <p:nvSpPr>
          <p:cNvPr id="21" name="Right Arrow 20"/>
          <p:cNvSpPr/>
          <p:nvPr/>
        </p:nvSpPr>
        <p:spPr>
          <a:xfrm>
            <a:off x="1744663" y="4425950"/>
            <a:ext cx="6572250" cy="78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23" name="Text Box 6"/>
          <p:cNvSpPr txBox="1">
            <a:spLocks noChangeArrowheads="1"/>
          </p:cNvSpPr>
          <p:nvPr/>
        </p:nvSpPr>
        <p:spPr bwMode="auto">
          <a:xfrm>
            <a:off x="3870325" y="46402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Progression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+mn-lt"/>
                <a:cs typeface="+mn-cs"/>
              </a:rPr>
              <a:t>TRENDS</a:t>
            </a:r>
          </a:p>
        </p:txBody>
      </p:sp>
      <p:pic>
        <p:nvPicPr>
          <p:cNvPr id="4099" name="Picture 2" descr="C:\Users\Home\Desktop\Thanks for the  music! Here's a selected art screensaver in return! x\Pictures 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888" y="476250"/>
            <a:ext cx="74025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259632" y="5589240"/>
            <a:ext cx="7050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The graph of doom </a:t>
            </a:r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– Demographics + Austerity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4101" name="Picture 4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2532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Diagram 2"/>
          <p:cNvGrpSpPr>
            <a:grpSpLocks noChangeAspect="1"/>
          </p:cNvGrpSpPr>
          <p:nvPr/>
        </p:nvGrpSpPr>
        <p:grpSpPr bwMode="auto">
          <a:xfrm>
            <a:off x="971550" y="404813"/>
            <a:ext cx="4968875" cy="5400675"/>
            <a:chOff x="2958" y="4214"/>
            <a:chExt cx="7269" cy="7270"/>
          </a:xfrm>
        </p:grpSpPr>
        <p:sp>
          <p:nvSpPr>
            <p:cNvPr id="22544" name="_s20484"/>
            <p:cNvSpPr>
              <a:spLocks noChangeArrowheads="1" noTextEdit="1"/>
            </p:cNvSpPr>
            <p:nvPr/>
          </p:nvSpPr>
          <p:spPr bwMode="auto">
            <a:xfrm>
              <a:off x="5310" y="4292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5" name="_s20485"/>
            <p:cNvSpPr>
              <a:spLocks noChangeArrowheads="1" noTextEdit="1"/>
            </p:cNvSpPr>
            <p:nvPr/>
          </p:nvSpPr>
          <p:spPr bwMode="auto">
            <a:xfrm rot="2700000">
              <a:off x="6920" y="495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6" name="_s20486"/>
            <p:cNvSpPr>
              <a:spLocks noChangeArrowheads="1" noTextEdit="1"/>
            </p:cNvSpPr>
            <p:nvPr/>
          </p:nvSpPr>
          <p:spPr bwMode="auto">
            <a:xfrm rot="5400000">
              <a:off x="7587" y="656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7" name="_s20487"/>
            <p:cNvSpPr>
              <a:spLocks noChangeArrowheads="1" noTextEdit="1"/>
            </p:cNvSpPr>
            <p:nvPr/>
          </p:nvSpPr>
          <p:spPr bwMode="auto">
            <a:xfrm rot="8100000">
              <a:off x="6920" y="817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8" name="_s20488"/>
            <p:cNvSpPr>
              <a:spLocks noChangeArrowheads="1" noTextEdit="1"/>
            </p:cNvSpPr>
            <p:nvPr/>
          </p:nvSpPr>
          <p:spPr bwMode="auto">
            <a:xfrm rot="10800000">
              <a:off x="5310" y="8846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49" name="_s20489"/>
            <p:cNvSpPr>
              <a:spLocks noChangeArrowheads="1" noTextEdit="1"/>
            </p:cNvSpPr>
            <p:nvPr/>
          </p:nvSpPr>
          <p:spPr bwMode="auto">
            <a:xfrm rot="-8100000">
              <a:off x="3700" y="817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50" name="_s20490"/>
            <p:cNvSpPr>
              <a:spLocks noChangeArrowheads="1" noTextEdit="1"/>
            </p:cNvSpPr>
            <p:nvPr/>
          </p:nvSpPr>
          <p:spPr bwMode="auto">
            <a:xfrm rot="-5400000">
              <a:off x="3033" y="656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51" name="_s20491"/>
            <p:cNvSpPr>
              <a:spLocks noChangeArrowheads="1" noTextEdit="1"/>
            </p:cNvSpPr>
            <p:nvPr/>
          </p:nvSpPr>
          <p:spPr bwMode="auto">
            <a:xfrm rot="-2700000">
              <a:off x="3700" y="4959"/>
              <a:ext cx="2562" cy="25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599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552" name="_s20492"/>
            <p:cNvSpPr>
              <a:spLocks noChangeArrowheads="1"/>
            </p:cNvSpPr>
            <p:nvPr/>
          </p:nvSpPr>
          <p:spPr bwMode="auto">
            <a:xfrm>
              <a:off x="4761" y="4216"/>
              <a:ext cx="1384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Evaluation and Learning</a:t>
              </a:r>
            </a:p>
          </p:txBody>
        </p:sp>
        <p:sp>
          <p:nvSpPr>
            <p:cNvPr id="22553" name="_s20493"/>
            <p:cNvSpPr>
              <a:spLocks noChangeArrowheads="1"/>
            </p:cNvSpPr>
            <p:nvPr/>
          </p:nvSpPr>
          <p:spPr bwMode="auto">
            <a:xfrm>
              <a:off x="2971" y="5831"/>
              <a:ext cx="1374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Scrutiny and Monitoring</a:t>
              </a:r>
            </a:p>
          </p:txBody>
        </p:sp>
        <p:sp>
          <p:nvSpPr>
            <p:cNvPr id="22554" name="_s20494"/>
            <p:cNvSpPr>
              <a:spLocks noChangeArrowheads="1"/>
            </p:cNvSpPr>
            <p:nvPr/>
          </p:nvSpPr>
          <p:spPr bwMode="auto">
            <a:xfrm>
              <a:off x="2958" y="8573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Delivery of new projects</a:t>
              </a:r>
            </a:p>
          </p:txBody>
        </p:sp>
        <p:sp>
          <p:nvSpPr>
            <p:cNvPr id="22555" name="_s20495"/>
            <p:cNvSpPr>
              <a:spLocks noChangeArrowheads="1"/>
            </p:cNvSpPr>
            <p:nvPr/>
          </p:nvSpPr>
          <p:spPr bwMode="auto">
            <a:xfrm>
              <a:off x="4763" y="10377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Decision Making</a:t>
              </a:r>
            </a:p>
          </p:txBody>
        </p:sp>
        <p:sp>
          <p:nvSpPr>
            <p:cNvPr id="22556" name="_s20496"/>
            <p:cNvSpPr>
              <a:spLocks noChangeArrowheads="1"/>
            </p:cNvSpPr>
            <p:nvPr/>
          </p:nvSpPr>
          <p:spPr bwMode="auto">
            <a:xfrm>
              <a:off x="7052" y="10337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Develop budget</a:t>
              </a:r>
            </a:p>
            <a:p>
              <a:pPr algn="ctr"/>
              <a:r>
                <a:rPr lang="en-US" sz="1200"/>
                <a:t>Ideas </a:t>
              </a:r>
            </a:p>
            <a:p>
              <a:pPr algn="ctr"/>
              <a:endParaRPr lang="en-US" sz="1200"/>
            </a:p>
          </p:txBody>
        </p:sp>
        <p:sp>
          <p:nvSpPr>
            <p:cNvPr id="22557" name="_s20497"/>
            <p:cNvSpPr>
              <a:spLocks noChangeArrowheads="1"/>
            </p:cNvSpPr>
            <p:nvPr/>
          </p:nvSpPr>
          <p:spPr bwMode="auto">
            <a:xfrm>
              <a:off x="9120" y="8572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Setting  </a:t>
              </a:r>
            </a:p>
            <a:p>
              <a:pPr algn="ctr"/>
              <a:r>
                <a:rPr lang="en-US" sz="1200"/>
                <a:t>of </a:t>
              </a:r>
            </a:p>
            <a:p>
              <a:pPr algn="ctr"/>
              <a:r>
                <a:rPr lang="en-US" sz="1200"/>
                <a:t>Priorities</a:t>
              </a:r>
            </a:p>
          </p:txBody>
        </p:sp>
        <p:sp>
          <p:nvSpPr>
            <p:cNvPr id="22558" name="_s20498"/>
            <p:cNvSpPr>
              <a:spLocks noChangeArrowheads="1"/>
            </p:cNvSpPr>
            <p:nvPr/>
          </p:nvSpPr>
          <p:spPr bwMode="auto">
            <a:xfrm>
              <a:off x="7314" y="4214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Design</a:t>
              </a:r>
            </a:p>
          </p:txBody>
        </p:sp>
        <p:sp>
          <p:nvSpPr>
            <p:cNvPr id="22559" name="_s20499"/>
            <p:cNvSpPr>
              <a:spLocks noChangeArrowheads="1"/>
            </p:cNvSpPr>
            <p:nvPr/>
          </p:nvSpPr>
          <p:spPr bwMode="auto">
            <a:xfrm>
              <a:off x="9120" y="6019"/>
              <a:ext cx="1107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/>
            </a:p>
            <a:p>
              <a:pPr algn="ctr"/>
              <a:r>
                <a:rPr lang="en-US" sz="1200"/>
                <a:t>Informing and engaging</a:t>
              </a:r>
            </a:p>
          </p:txBody>
        </p:sp>
        <p:sp>
          <p:nvSpPr>
            <p:cNvPr id="22560" name="Text Box 20"/>
            <p:cNvSpPr txBox="1">
              <a:spLocks noChangeArrowheads="1"/>
            </p:cNvSpPr>
            <p:nvPr/>
          </p:nvSpPr>
          <p:spPr bwMode="auto">
            <a:xfrm>
              <a:off x="4941" y="5884"/>
              <a:ext cx="3222" cy="1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>
                <a:solidFill>
                  <a:srgbClr val="522E91"/>
                </a:solidFill>
              </a:endParaRPr>
            </a:p>
            <a:p>
              <a:pPr algn="ctr"/>
              <a:r>
                <a:rPr lang="en-US" sz="2400">
                  <a:solidFill>
                    <a:srgbClr val="522E91"/>
                  </a:solidFill>
                </a:rPr>
                <a:t>PB budget cycle </a:t>
              </a:r>
              <a:br>
                <a:rPr lang="en-US" sz="2400">
                  <a:solidFill>
                    <a:srgbClr val="522E91"/>
                  </a:solidFill>
                </a:rPr>
              </a:br>
              <a:r>
                <a:rPr lang="en-US" sz="2400">
                  <a:solidFill>
                    <a:srgbClr val="522E91"/>
                  </a:solidFill>
                </a:rPr>
                <a:t>=</a:t>
              </a:r>
            </a:p>
            <a:p>
              <a:pPr algn="ctr"/>
              <a:r>
                <a:rPr lang="en-US" sz="2400">
                  <a:solidFill>
                    <a:srgbClr val="522E91"/>
                  </a:solidFill>
                </a:rPr>
                <a:t>participatory activity at all stages</a:t>
              </a:r>
            </a:p>
          </p:txBody>
        </p:sp>
      </p:grpSp>
      <p:sp>
        <p:nvSpPr>
          <p:cNvPr id="26" name="Flowchart: Merge 25"/>
          <p:cNvSpPr/>
          <p:nvPr/>
        </p:nvSpPr>
        <p:spPr>
          <a:xfrm>
            <a:off x="6699250" y="188913"/>
            <a:ext cx="1587500" cy="1428750"/>
          </a:xfrm>
          <a:prstGeom prst="flowChartMerg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Flowchart: Merge 26"/>
          <p:cNvSpPr/>
          <p:nvPr/>
        </p:nvSpPr>
        <p:spPr>
          <a:xfrm>
            <a:off x="6421438" y="1189038"/>
            <a:ext cx="2222500" cy="1857375"/>
          </a:xfrm>
          <a:prstGeom prst="flowChartMerg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Flowchart: Merge 27"/>
          <p:cNvSpPr/>
          <p:nvPr/>
        </p:nvSpPr>
        <p:spPr>
          <a:xfrm>
            <a:off x="6310313" y="2332038"/>
            <a:ext cx="2476500" cy="2143125"/>
          </a:xfrm>
          <a:prstGeom prst="flowChartMerg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Flowchart: Merge 28"/>
          <p:cNvSpPr/>
          <p:nvPr/>
        </p:nvSpPr>
        <p:spPr>
          <a:xfrm>
            <a:off x="6151563" y="3475038"/>
            <a:ext cx="2921000" cy="2357437"/>
          </a:xfrm>
          <a:prstGeom prst="flowChartMerg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659563" y="404813"/>
            <a:ext cx="500062" cy="3671887"/>
          </a:xfrm>
          <a:prstGeom prst="straightConnector1">
            <a:avLst/>
          </a:prstGeom>
          <a:ln w="76200">
            <a:solidFill>
              <a:srgbClr val="F67C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740650" y="404813"/>
            <a:ext cx="647700" cy="3744912"/>
          </a:xfrm>
          <a:prstGeom prst="straightConnector1">
            <a:avLst/>
          </a:prstGeom>
          <a:ln w="76200">
            <a:solidFill>
              <a:srgbClr val="F67C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 Box 29"/>
          <p:cNvSpPr txBox="1">
            <a:spLocks noChangeArrowheads="1"/>
          </p:cNvSpPr>
          <p:nvPr/>
        </p:nvSpPr>
        <p:spPr bwMode="auto">
          <a:xfrm>
            <a:off x="8293100" y="44450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Yr 1</a:t>
            </a:r>
          </a:p>
        </p:txBody>
      </p:sp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8385175" y="1176338"/>
            <a:ext cx="75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Yr 2</a:t>
            </a:r>
          </a:p>
        </p:txBody>
      </p:sp>
      <p:sp>
        <p:nvSpPr>
          <p:cNvPr id="22542" name="Text Box 31"/>
          <p:cNvSpPr txBox="1">
            <a:spLocks noChangeArrowheads="1"/>
          </p:cNvSpPr>
          <p:nvPr/>
        </p:nvSpPr>
        <p:spPr bwMode="auto">
          <a:xfrm>
            <a:off x="8385175" y="2328863"/>
            <a:ext cx="75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Yr 3</a:t>
            </a:r>
          </a:p>
        </p:txBody>
      </p:sp>
      <p:sp>
        <p:nvSpPr>
          <p:cNvPr id="22543" name="Text Box 32"/>
          <p:cNvSpPr txBox="1">
            <a:spLocks noChangeArrowheads="1"/>
          </p:cNvSpPr>
          <p:nvPr/>
        </p:nvSpPr>
        <p:spPr bwMode="auto">
          <a:xfrm>
            <a:off x="8385175" y="3481388"/>
            <a:ext cx="75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Yr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http://pbnetwork.org.uk/wp-content/uploads/2015/07/Argentina-PB-carto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5129808"/>
            <a:ext cx="3350305" cy="1728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900113" y="116632"/>
            <a:ext cx="4824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604A7B"/>
                </a:solidFill>
                <a:latin typeface="Calibri" pitchFamily="34" charset="0"/>
              </a:rPr>
              <a:t>Around the world...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25538"/>
            <a:ext cx="7019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</p:txBody>
      </p:sp>
      <p:pic>
        <p:nvPicPr>
          <p:cNvPr id="19465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183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36104" y="908720"/>
            <a:ext cx="457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3200" b="1" dirty="0" smtClean="0">
                <a:solidFill>
                  <a:srgbClr val="604A7B"/>
                </a:solidFill>
                <a:latin typeface="Calibri" pitchFamily="34" charset="0"/>
              </a:rPr>
              <a:t>Recife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Winner of Reinhart Mons Democracy Prize in 2011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Offline and Online participation that reached hundreds of 100,000s of the population.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Over 3000 recorded PB experiences worldwide</a:t>
            </a:r>
          </a:p>
        </p:txBody>
      </p:sp>
      <p:pic>
        <p:nvPicPr>
          <p:cNvPr id="36866" name="Picture 2" descr="C:\Documents and Settings\Jez\My Documents\PB\images\brazil pb 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52320" y="692696"/>
            <a:ext cx="1691680" cy="2344609"/>
          </a:xfrm>
          <a:prstGeom prst="rect">
            <a:avLst/>
          </a:prstGeom>
          <a:noFill/>
        </p:spPr>
      </p:pic>
      <p:pic>
        <p:nvPicPr>
          <p:cNvPr id="36867" name="Picture 3" descr="C:\Documents and Settings\Jez\My Documents\PB\images\brazil pb 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1916832"/>
            <a:ext cx="1877473" cy="2673722"/>
          </a:xfrm>
          <a:prstGeom prst="rect">
            <a:avLst/>
          </a:prstGeom>
          <a:noFill/>
        </p:spPr>
      </p:pic>
      <p:pic>
        <p:nvPicPr>
          <p:cNvPr id="36868" name="Picture 4" descr="C:\Documents and Settings\Jez\My Documents\PB\images\brazil pb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4581128"/>
            <a:ext cx="1543629" cy="2141612"/>
          </a:xfrm>
          <a:prstGeom prst="rect">
            <a:avLst/>
          </a:prstGeom>
          <a:noFill/>
        </p:spPr>
      </p:pic>
      <p:pic>
        <p:nvPicPr>
          <p:cNvPr id="36870" name="Picture 6" descr="C:\Documents and Settings\Jez\My Documents\PB\images\pb ecuador 20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99478" y="3852292"/>
            <a:ext cx="2244522" cy="3005708"/>
          </a:xfrm>
          <a:prstGeom prst="rect">
            <a:avLst/>
          </a:prstGeom>
          <a:noFill/>
        </p:spPr>
      </p:pic>
      <p:pic>
        <p:nvPicPr>
          <p:cNvPr id="36869" name="Picture 5" descr="C:\Documents and Settings\Jez\My Documents\PB\images\brazil pb 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750166">
            <a:off x="5895641" y="525323"/>
            <a:ext cx="1303908" cy="172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971600" y="260648"/>
            <a:ext cx="4824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604A7B"/>
                </a:solidFill>
                <a:latin typeface="Calibri" pitchFamily="34" charset="0"/>
              </a:rPr>
              <a:t>Around the world...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25538"/>
            <a:ext cx="7019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8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908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USA and Canada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971600" y="1484784"/>
            <a:ext cx="81724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Chicago was first major programme $1m...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Now $6m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New York growing from $4m ................. to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$32m per year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0099"/>
              </a:buClr>
            </a:pP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City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of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Boston: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$1m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of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PB capital funds  branded as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</a:rPr>
              <a:t> 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</a:rPr>
              <a:t>  </a:t>
            </a:r>
            <a:r>
              <a:rPr lang="en-GB" sz="2400" dirty="0" smtClean="0">
                <a:solidFill>
                  <a:srgbClr val="604A7B"/>
                </a:solidFill>
                <a:latin typeface="Calibri" pitchFamily="34" charset="0"/>
                <a:hlinkClick r:id="rId2"/>
              </a:rPr>
              <a:t>Youth </a:t>
            </a:r>
            <a:r>
              <a:rPr lang="en-GB" sz="2400" dirty="0">
                <a:solidFill>
                  <a:srgbClr val="604A7B"/>
                </a:solidFill>
                <a:latin typeface="Calibri" pitchFamily="34" charset="0"/>
                <a:hlinkClick r:id="rId2"/>
              </a:rPr>
              <a:t>Lead the Change: </a:t>
            </a:r>
            <a:endParaRPr lang="en-GB" sz="24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5541234"/>
            <a:ext cx="2952328" cy="98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25582" y="3573016"/>
            <a:ext cx="367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pbnyc.org/sites/default/files/logo_2014_rect_transparent.gif"/>
          <p:cNvPicPr>
            <a:picLocks noChangeAspect="1" noChangeArrowheads="1"/>
          </p:cNvPicPr>
          <p:nvPr/>
        </p:nvPicPr>
        <p:blipFill>
          <a:blip r:embed="rId5" cstate="screen"/>
          <a:srcRect r="50521"/>
          <a:stretch>
            <a:fillRect/>
          </a:stretch>
        </p:blipFill>
        <p:spPr bwMode="auto">
          <a:xfrm>
            <a:off x="7668344" y="5445224"/>
            <a:ext cx="1292566" cy="1231032"/>
          </a:xfrm>
          <a:prstGeom prst="rect">
            <a:avLst/>
          </a:prstGeom>
          <a:noFill/>
        </p:spPr>
      </p:pic>
      <p:pic>
        <p:nvPicPr>
          <p:cNvPr id="51208" name="Picture 8" descr="undefined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5616" y="5445224"/>
            <a:ext cx="2808312" cy="1140175"/>
          </a:xfrm>
          <a:prstGeom prst="rect">
            <a:avLst/>
          </a:prstGeom>
          <a:noFill/>
        </p:spPr>
      </p:pic>
      <p:pic>
        <p:nvPicPr>
          <p:cNvPr id="51210" name="Picture 10" descr="http://pbnyc.org/sites/default/files/acquia_marina_logo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7624" y="3789040"/>
            <a:ext cx="1104900" cy="1047751"/>
          </a:xfrm>
          <a:prstGeom prst="rect">
            <a:avLst/>
          </a:prstGeom>
          <a:noFill/>
        </p:spPr>
      </p:pic>
      <p:pic>
        <p:nvPicPr>
          <p:cNvPr id="14" name="Picture 13" descr="boston youth pb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876256" y="3212976"/>
            <a:ext cx="1825905" cy="216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900113" y="260350"/>
            <a:ext cx="4824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604A7B"/>
                </a:solidFill>
                <a:latin typeface="Calibri" pitchFamily="34" charset="0"/>
              </a:rPr>
              <a:t>Around the world...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25538"/>
            <a:ext cx="810039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BELO HORIZONTE, BRAZIL</a:t>
            </a:r>
          </a:p>
          <a:p>
            <a:pPr marL="342900" indent="-342900" algn="ctr" eaLnBrk="0" hangingPunct="0">
              <a:defRPr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The city that ended hunger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dirty="0"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“To search for solutions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to hunger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means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to act </a:t>
            </a:r>
            <a:br>
              <a:rPr lang="en-GB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within the principle that ….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600" dirty="0">
                <a:latin typeface="+mn-lt"/>
                <a:cs typeface="+mn-cs"/>
              </a:rPr>
              <a:t>	</a:t>
            </a:r>
            <a:r>
              <a:rPr lang="en-GB" sz="3600" b="1" dirty="0">
                <a:solidFill>
                  <a:srgbClr val="FF0000"/>
                </a:solidFill>
                <a:latin typeface="+mn-lt"/>
                <a:cs typeface="+mn-cs"/>
              </a:rPr>
              <a:t>the status of a citizen</a:t>
            </a:r>
            <a:br>
              <a:rPr lang="en-GB" sz="3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rgbClr val="FF0000"/>
                </a:solidFill>
                <a:latin typeface="+mn-lt"/>
                <a:cs typeface="+mn-cs"/>
              </a:rPr>
              <a:t>surpasses that of </a:t>
            </a:r>
            <a:br>
              <a:rPr lang="en-GB" sz="36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rgbClr val="FF0000"/>
                </a:solidFill>
                <a:latin typeface="+mn-lt"/>
                <a:cs typeface="+mn-cs"/>
              </a:rPr>
              <a:t>   a mere consumer.”</a:t>
            </a:r>
            <a:endParaRPr lang="en-GB" sz="2800" dirty="0">
              <a:latin typeface="+mn-lt"/>
              <a:cs typeface="+mn-cs"/>
            </a:endParaRP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48500" y="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48500" y="20605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48500" y="4067175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New logo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R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C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A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O</a:t>
            </a:r>
            <a:b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GB" sz="36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3556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604A7B"/>
                </a:solidFill>
                <a:latin typeface="Calibri" pitchFamily="34" charset="0"/>
                <a:ea typeface="+mn-ea"/>
                <a:cs typeface="Arial" charset="0"/>
              </a:rPr>
              <a:t>Two basic models in the UK</a:t>
            </a:r>
            <a:endParaRPr lang="en-US" sz="4000" dirty="0" smtClean="0">
              <a:solidFill>
                <a:srgbClr val="604A7B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412776"/>
            <a:ext cx="6336704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3200" dirty="0" smtClean="0">
                <a:solidFill>
                  <a:srgbClr val="FF0000"/>
                </a:solidFill>
                <a:latin typeface="+mn-lt"/>
                <a:cs typeface="+mn-cs"/>
              </a:rPr>
              <a:t>Participatory Grant making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  <a:cs typeface="+mn-cs"/>
              </a:rPr>
              <a:t>    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Local people deciding on     </a:t>
            </a:r>
            <a:b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       local funding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3200" dirty="0" smtClean="0">
                <a:solidFill>
                  <a:srgbClr val="FF0000"/>
                </a:solidFill>
                <a:latin typeface="+mn-lt"/>
                <a:cs typeface="+mn-cs"/>
              </a:rPr>
              <a:t>Community Led Commissioning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  <a:cs typeface="+mn-cs"/>
              </a:rPr>
              <a:t>    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aka Community led Budgets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2800" dirty="0">
              <a:latin typeface="+mn-lt"/>
              <a:cs typeface="+mn-cs"/>
            </a:endParaRPr>
          </a:p>
        </p:txBody>
      </p:sp>
      <p:pic>
        <p:nvPicPr>
          <p:cNvPr id="9" name="Picture 8" descr="Adactus You decide 2015.jpg"/>
          <p:cNvPicPr>
            <a:picLocks noChangeAspect="1"/>
          </p:cNvPicPr>
          <p:nvPr/>
        </p:nvPicPr>
        <p:blipFill>
          <a:blip r:embed="rId5" cstate="screen">
            <a:lum bright="24000"/>
          </a:blip>
          <a:stretch>
            <a:fillRect/>
          </a:stretch>
        </p:blipFill>
        <p:spPr>
          <a:xfrm>
            <a:off x="5868144" y="1412776"/>
            <a:ext cx="2765688" cy="1679168"/>
          </a:xfrm>
          <a:prstGeom prst="rect">
            <a:avLst/>
          </a:prstGeom>
        </p:spPr>
      </p:pic>
      <p:pic>
        <p:nvPicPr>
          <p:cNvPr id="10" name="Picture 9" descr="Argentina PB cartoon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115616" y="4581128"/>
            <a:ext cx="4620768" cy="1767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W E L  </a:t>
            </a:r>
            <a:r>
              <a:rPr lang="en-GB" sz="3600" dirty="0" err="1" smtClean="0">
                <a:solidFill>
                  <a:schemeClr val="bg1"/>
                </a:solidFill>
                <a:latin typeface="+mn-lt"/>
                <a:cs typeface="+mn-cs"/>
              </a:rPr>
              <a:t>L</a:t>
            </a: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-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G</a:t>
            </a: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14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Health related PB...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48690"/>
            <a:ext cx="5760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Southampton, Thornhill: </a:t>
            </a:r>
            <a:br>
              <a:rPr lang="en-GB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Your Community, Your Health, Your Voice </a:t>
            </a:r>
            <a:br>
              <a:rPr lang="en-GB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(2006 and still ongoing)</a:t>
            </a:r>
          </a:p>
          <a:p>
            <a:endParaRPr lang="en-GB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Well London: uses Participatory Budgeting to improve health and wellbeing (2012-15)</a:t>
            </a:r>
          </a:p>
          <a:p>
            <a:endParaRPr lang="en-GB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Leicester Health in your hands: </a:t>
            </a:r>
            <a:br>
              <a:rPr lang="en-GB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Using PB to tackle lung disease (2013)</a:t>
            </a:r>
          </a:p>
          <a:p>
            <a:endParaRPr lang="en-GB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Due North Health Equity report recommends </a:t>
            </a:r>
            <a:br>
              <a:rPr lang="en-GB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more participatory budgeting (2014)</a:t>
            </a:r>
          </a:p>
          <a:p>
            <a:endParaRPr lang="en-GB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North Tyneside NHS: Access to Urgent Care </a:t>
            </a:r>
            <a:br>
              <a:rPr lang="en-GB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Commissioning Cubes (2015)</a:t>
            </a:r>
          </a:p>
          <a:p>
            <a:endParaRPr lang="en-GB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rgbClr val="604A7B"/>
                </a:solidFill>
                <a:latin typeface="Calibri" pitchFamily="34" charset="0"/>
              </a:rPr>
              <a:t>Connect Hackney Aging Better: Over-50s vote on £1.5m funded by the lottery (2015-16)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              “I feel like I am somebody”</a:t>
            </a:r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1026" name="Picture 2" descr="Image courtesy of Hackney CVS websit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4077072"/>
            <a:ext cx="2207257" cy="1464148"/>
          </a:xfrm>
          <a:prstGeom prst="rect">
            <a:avLst/>
          </a:prstGeom>
          <a:noFill/>
        </p:spPr>
      </p:pic>
      <p:pic>
        <p:nvPicPr>
          <p:cNvPr id="1028" name="Picture 4" descr="Well London 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2492896"/>
            <a:ext cx="1093622" cy="1080120"/>
          </a:xfrm>
          <a:prstGeom prst="rect">
            <a:avLst/>
          </a:prstGeom>
          <a:noFill/>
        </p:spPr>
      </p:pic>
      <p:pic>
        <p:nvPicPr>
          <p:cNvPr id="1030" name="Picture 6" descr="Leicester CCG 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2276872"/>
            <a:ext cx="1405046" cy="1584176"/>
          </a:xfrm>
          <a:prstGeom prst="rect">
            <a:avLst/>
          </a:prstGeom>
          <a:noFill/>
        </p:spPr>
      </p:pic>
      <p:pic>
        <p:nvPicPr>
          <p:cNvPr id="1032" name="Picture 8" descr="Thornhill health PB programm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260648"/>
            <a:ext cx="2795218" cy="184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W E L  </a:t>
            </a:r>
            <a:r>
              <a:rPr lang="en-GB" sz="3600" dirty="0" err="1" smtClean="0">
                <a:solidFill>
                  <a:schemeClr val="bg1"/>
                </a:solidFill>
                <a:latin typeface="+mn-lt"/>
                <a:cs typeface="+mn-cs"/>
              </a:rPr>
              <a:t>L</a:t>
            </a: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-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G</a:t>
            </a: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14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Health related PB... In Scotland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48690"/>
            <a:ext cx="61926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endParaRPr lang="en-GB" b="1" dirty="0" smtClean="0"/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Edinburgh: </a:t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Canny </a:t>
            </a:r>
            <a:r>
              <a:rPr lang="en-GB" sz="2000" dirty="0" err="1" smtClean="0">
                <a:solidFill>
                  <a:srgbClr val="604A7B"/>
                </a:solidFill>
                <a:latin typeface="Calibri" pitchFamily="34" charset="0"/>
              </a:rPr>
              <a:t>Wi</a:t>
            </a: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 Cash Older People’s PB (2013)</a:t>
            </a: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Richmond Fellowship Scotland: </a:t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Outcomes are Fun (2013)</a:t>
            </a: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Edinburgh South West Health Matters</a:t>
            </a: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£40k+ for healthy activities (Dec 2016)</a:t>
            </a: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North Ayrshire £50K mental health PB (2017)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2050" name="Picture 2" descr="Edinburgh health matters 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996952"/>
            <a:ext cx="2857500" cy="1104901"/>
          </a:xfrm>
          <a:prstGeom prst="rect">
            <a:avLst/>
          </a:prstGeom>
          <a:noFill/>
        </p:spPr>
      </p:pic>
      <p:pic>
        <p:nvPicPr>
          <p:cNvPr id="2052" name="Picture 4" descr="NAHSCP 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4293096"/>
            <a:ext cx="2304256" cy="1766596"/>
          </a:xfrm>
          <a:prstGeom prst="rect">
            <a:avLst/>
          </a:prstGeom>
          <a:noFill/>
        </p:spPr>
      </p:pic>
      <p:pic>
        <p:nvPicPr>
          <p:cNvPr id="2054" name="Picture 6" descr="Richmond Fellowship image"/>
          <p:cNvPicPr>
            <a:picLocks noChangeAspect="1" noChangeArrowheads="1"/>
          </p:cNvPicPr>
          <p:nvPr/>
        </p:nvPicPr>
        <p:blipFill>
          <a:blip r:embed="rId6" cstate="screen">
            <a:lum bright="11000"/>
          </a:blip>
          <a:srcRect/>
          <a:stretch>
            <a:fillRect/>
          </a:stretch>
        </p:blipFill>
        <p:spPr bwMode="auto">
          <a:xfrm>
            <a:off x="6012160" y="1186232"/>
            <a:ext cx="2736304" cy="156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W E L  </a:t>
            </a:r>
            <a:r>
              <a:rPr lang="en-GB" sz="3600" dirty="0" err="1" smtClean="0">
                <a:solidFill>
                  <a:schemeClr val="bg1"/>
                </a:solidFill>
                <a:latin typeface="+mn-lt"/>
                <a:cs typeface="+mn-cs"/>
              </a:rPr>
              <a:t>L</a:t>
            </a: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-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G</a:t>
            </a: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14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Health related PB... Not just me then...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628800"/>
            <a:ext cx="66967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604A7B"/>
                </a:solidFill>
                <a:latin typeface="Calibri" pitchFamily="34" charset="0"/>
              </a:rPr>
              <a:t>...across time in different municipalities I find a robust pattern linking the use of participatory budgeting to a change in the pattern of government expenditures ... </a:t>
            </a:r>
          </a:p>
          <a:p>
            <a:endParaRPr lang="en-GB" sz="2000" i="1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i="1" dirty="0" smtClean="0">
                <a:solidFill>
                  <a:srgbClr val="604A7B"/>
                </a:solidFill>
                <a:latin typeface="Calibri" pitchFamily="34" charset="0"/>
              </a:rPr>
              <a:t>adopting municipalities tend to increase the spending on health and sanitation significantly more than their non-participatory counterparts.</a:t>
            </a: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/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The Effects of Participatory Budgeting on Municipal Expenditures and Infant Mortality in Brazil, </a:t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by Sonia </a:t>
            </a:r>
            <a:r>
              <a:rPr lang="en-GB" sz="2000" dirty="0" err="1" smtClean="0">
                <a:solidFill>
                  <a:srgbClr val="604A7B"/>
                </a:solidFill>
                <a:latin typeface="Calibri" pitchFamily="34" charset="0"/>
              </a:rPr>
              <a:t>Goncalves</a:t>
            </a: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, King’s College London, UK.</a:t>
            </a:r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54868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Mental Capital and PB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24744"/>
            <a:ext cx="77048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In a 2014 British Academy report on </a:t>
            </a: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reducing health inequality entitled:</a:t>
            </a: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“If you could do one thing”</a:t>
            </a:r>
          </a:p>
          <a:p>
            <a:endParaRPr lang="en-GB" sz="2000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  <a:hlinkClick r:id="rId4"/>
              </a:rPr>
              <a:t>Professor </a:t>
            </a:r>
            <a:r>
              <a:rPr lang="en-GB" sz="2000" dirty="0" err="1" smtClean="0">
                <a:solidFill>
                  <a:srgbClr val="604A7B"/>
                </a:solidFill>
                <a:latin typeface="Calibri" pitchFamily="34" charset="0"/>
                <a:hlinkClick r:id="rId4"/>
              </a:rPr>
              <a:t>Kwame</a:t>
            </a: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  <a:hlinkClick r:id="rId4"/>
              </a:rPr>
              <a:t> McKenzie</a:t>
            </a: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, respected Canadian </a:t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expert on mental health, proposes</a:t>
            </a:r>
          </a:p>
          <a:p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/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  <a:hlinkClick r:id="rId5"/>
              </a:rPr>
              <a:t>"Using PB to Improve Mental Capital </a:t>
            </a:r>
            <a:br>
              <a:rPr lang="en-GB" sz="2000" dirty="0" smtClean="0">
                <a:solidFill>
                  <a:srgbClr val="604A7B"/>
                </a:solidFill>
                <a:latin typeface="Calibri" pitchFamily="34" charset="0"/>
                <a:hlinkClick r:id="rId5"/>
              </a:rPr>
            </a:b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  <a:hlinkClick r:id="rId5"/>
              </a:rPr>
              <a:t>at the Local Level"</a:t>
            </a:r>
            <a:r>
              <a:rPr lang="en-GB" sz="2000" dirty="0" smtClean="0">
                <a:solidFill>
                  <a:srgbClr val="604A7B"/>
                </a:solidFill>
                <a:latin typeface="Calibri" pitchFamily="34" charset="0"/>
              </a:rPr>
              <a:t>.  </a:t>
            </a:r>
          </a:p>
          <a:p>
            <a:endParaRPr lang="en-GB" sz="2000" i="1" dirty="0" smtClean="0">
              <a:solidFill>
                <a:srgbClr val="604A7B"/>
              </a:solidFill>
              <a:latin typeface="Calibri" pitchFamily="34" charset="0"/>
            </a:endParaRPr>
          </a:p>
          <a:p>
            <a:endParaRPr lang="en-GB" sz="2000" i="1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i="1" dirty="0" smtClean="0">
                <a:solidFill>
                  <a:srgbClr val="604A7B"/>
                </a:solidFill>
                <a:latin typeface="Calibri" pitchFamily="34" charset="0"/>
              </a:rPr>
              <a:t>“I have no doubt that there will be locally chosen and appropriate initiatives that promote mental capital. </a:t>
            </a:r>
          </a:p>
          <a:p>
            <a:endParaRPr lang="en-GB" sz="2000" i="1" dirty="0" smtClean="0">
              <a:solidFill>
                <a:srgbClr val="604A7B"/>
              </a:solidFill>
              <a:latin typeface="Calibri" pitchFamily="34" charset="0"/>
            </a:endParaRPr>
          </a:p>
          <a:p>
            <a:r>
              <a:rPr lang="en-GB" sz="2000" i="1" dirty="0" smtClean="0">
                <a:solidFill>
                  <a:srgbClr val="604A7B"/>
                </a:solidFill>
                <a:latin typeface="Calibri" pitchFamily="34" charset="0"/>
              </a:rPr>
              <a:t>But participatory budgeting, if done correctly, has the potential to leverage those for even greater benefit, as well as developing resilient and socially cohesive populations.”</a:t>
            </a:r>
          </a:p>
          <a:p>
            <a:endParaRPr lang="en-GB" sz="2000" i="1" dirty="0" smtClean="0">
              <a:solidFill>
                <a:srgbClr val="604A7B"/>
              </a:solidFill>
              <a:latin typeface="Calibri" pitchFamily="34" charset="0"/>
            </a:endParaRP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38914" name="Picture 2" descr="If you could do one thing cov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72200" y="980728"/>
            <a:ext cx="2152650" cy="304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W E L  </a:t>
            </a:r>
            <a:r>
              <a:rPr lang="en-GB" sz="3600" dirty="0" err="1" smtClean="0">
                <a:solidFill>
                  <a:schemeClr val="bg1"/>
                </a:solidFill>
                <a:latin typeface="+mn-lt"/>
                <a:cs typeface="+mn-cs"/>
              </a:rPr>
              <a:t>L</a:t>
            </a: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-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B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N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G</a:t>
            </a: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941168"/>
            <a:ext cx="224484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S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H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A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R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E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D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F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U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T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U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R</a:t>
            </a:r>
          </a:p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endParaRPr lang="en-GB" sz="4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4580" name="Picture 5" descr="FINAL LOGO-color email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4869160"/>
            <a:ext cx="848069" cy="93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 smtClean="0">
                <a:solidFill>
                  <a:srgbClr val="522E91"/>
                </a:solidFill>
                <a:latin typeface="+mn-lt"/>
                <a:cs typeface="Arial" charset="0"/>
              </a:rPr>
              <a:t>Talk to me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11188" y="2492375"/>
            <a:ext cx="8075612" cy="2305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 smtClean="0"/>
              <a:t>W: </a:t>
            </a:r>
            <a:r>
              <a:rPr lang="en-GB" sz="4000" dirty="0" smtClean="0">
                <a:hlinkClick r:id="rId4"/>
              </a:rPr>
              <a:t>www.sharedfuturecic.org.uk</a:t>
            </a:r>
            <a:r>
              <a:rPr lang="en-GB" sz="4000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 smtClean="0"/>
              <a:t>  E: </a:t>
            </a:r>
            <a:r>
              <a:rPr lang="en-GB" sz="4000" dirty="0" smtClean="0">
                <a:hlinkClick r:id="rId5"/>
              </a:rPr>
              <a:t>jez.hall@</a:t>
            </a:r>
            <a:r>
              <a:rPr lang="en-GB" sz="4000" dirty="0" smtClean="0">
                <a:hlinkClick r:id="rId4"/>
              </a:rPr>
              <a:t>sharedfuturecic.org.uk</a:t>
            </a:r>
            <a:r>
              <a:rPr lang="en-GB" sz="4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4000" dirty="0" smtClean="0"/>
              <a:t>                     T:  07963 706106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+mn-lt"/>
                <a:cs typeface="+mn-cs"/>
              </a:rPr>
              <a:t>TRENDS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259632" y="5157192"/>
            <a:ext cx="64024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A carbonised </a:t>
            </a:r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economy and climate change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5125" name="Picture 2" descr="C:\Users\Home\Desktop\Thanks for the  music! Here's a selected art screensaver in return! x\Pictures 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981075"/>
            <a:ext cx="71723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+mn-lt"/>
                <a:cs typeface="+mn-cs"/>
              </a:rPr>
              <a:t>TRENDS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75656" y="5373216"/>
            <a:ext cx="6041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Democratic deficits and social inequality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6149" name="Picture 2" descr="C:\Users\Home\Desktop\Thanks for the  music! Here's a selected art screensaver in return! x\Pictures 195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378697"/>
            <a:ext cx="5904656" cy="49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New logo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  <a:latin typeface="+mn-lt"/>
                <a:cs typeface="+mn-cs"/>
              </a:rPr>
              <a:t>TRENDS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475656" y="4509120"/>
            <a:ext cx="6396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Atomised communities and social isolation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7173" name="Picture 3" descr="C:\Users\Home\Desktop\Thanks for the  music! Here's a selected art screensaver in return! x\Pictures 171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6375" y="1052513"/>
            <a:ext cx="27574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Users\Home\Desktop\Thanks for the  music! Here's a selected art screensaver in return! x\Pictures 172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908050"/>
            <a:ext cx="4095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FINAL LOGO-color email smal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OPPORTUNI TY</a:t>
            </a: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691680" y="4869160"/>
            <a:ext cx="5906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Participation alongside </a:t>
            </a:r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Representation:</a:t>
            </a:r>
          </a:p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“Democracy is not a spectator sport”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8197" name="Picture 3" descr="C:\Users\Home\Desktop\Thanks for the  music! Here's a selected art screensaver in return! x\Pictures 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88640"/>
            <a:ext cx="440787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OPPORTUNI TY</a:t>
            </a: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899592" y="5229200"/>
            <a:ext cx="6708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Connected communities and infectious ideas</a:t>
            </a:r>
          </a:p>
        </p:txBody>
      </p:sp>
      <p:pic>
        <p:nvPicPr>
          <p:cNvPr id="9221" name="Picture 2" descr="C:\Users\Home\Desktop\Thanks for the  music! Here's a selected art screensaver in return! x\Pictures 206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88640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OPPORTUNI TY</a:t>
            </a: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115616" y="5517232"/>
            <a:ext cx="688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604A7B"/>
                </a:solidFill>
                <a:latin typeface="Calibri" pitchFamily="34" charset="0"/>
              </a:rPr>
              <a:t>Co-operation, co-production and volunteering</a:t>
            </a:r>
            <a:endParaRPr lang="en-GB" sz="2800" dirty="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10245" name="Picture 2" descr="C:\Users\Home\Desktop\Thanks for the  music! Here's a selected art screensaver in return! x\Pictures 230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88640"/>
            <a:ext cx="65246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New logo smal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092825"/>
            <a:ext cx="1979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8421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  <a:cs typeface="+mn-cs"/>
              </a:rPr>
              <a:t>LEVERS</a:t>
            </a:r>
          </a:p>
          <a:p>
            <a:pPr algn="ctr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331640" y="5157192"/>
            <a:ext cx="6705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604A7B"/>
                </a:solidFill>
                <a:latin typeface="Calibri" pitchFamily="34" charset="0"/>
              </a:rPr>
              <a:t>Human nature is good – work with that grain</a:t>
            </a:r>
          </a:p>
        </p:txBody>
      </p:sp>
      <p:pic>
        <p:nvPicPr>
          <p:cNvPr id="11269" name="Picture 2" descr="C:\Users\Home\Desktop\Thanks for the  music! Here's a selected art screensaver in return! x\Pictures 135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16632"/>
            <a:ext cx="71437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FINAL LOGO-color email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983288"/>
            <a:ext cx="7921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F5E4DBB8BAE49BE2BD33B5EA03B07" ma:contentTypeVersion="4" ma:contentTypeDescription="Create a new document." ma:contentTypeScope="" ma:versionID="5bff064902183122efb5d86b38bb85e0">
  <xsd:schema xmlns:xsd="http://www.w3.org/2001/XMLSchema" xmlns:xs="http://www.w3.org/2001/XMLSchema" xmlns:p="http://schemas.microsoft.com/office/2006/metadata/properties" xmlns:ns2="882961be-b4e2-4be2-8866-7e7dd015d99c" targetNamespace="http://schemas.microsoft.com/office/2006/metadata/properties" ma:root="true" ma:fieldsID="7be759caac39e39c3b8619e5d5439bcd" ns2:_="">
    <xsd:import namespace="882961be-b4e2-4be2-8866-7e7dd015d9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61be-b4e2-4be2-8866-7e7dd015d9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68F1C9-D58C-4EBF-921B-7CFEE56F6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961be-b4e2-4be2-8866-7e7dd015d9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267042-C2FB-4D4B-B9F2-1F9AB961D3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64886-E6DC-4103-A71A-63A60CDDBDD1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882961be-b4e2-4be2-8866-7e7dd015d99c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634</Words>
  <Application>Microsoft Office PowerPoint</Application>
  <PresentationFormat>On-screen Show (4:3)</PresentationFormat>
  <Paragraphs>313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 believe about PB</vt:lpstr>
      <vt:lpstr>PowerPoint Presentation</vt:lpstr>
      <vt:lpstr>PowerPoint Presentation</vt:lpstr>
      <vt:lpstr>The Empowerment Line PB works in different ways, but should be meaningful and change how money is spent</vt:lpstr>
      <vt:lpstr>PowerPoint Presentation</vt:lpstr>
      <vt:lpstr>PowerPoint Presentation</vt:lpstr>
      <vt:lpstr>PowerPoint Presentation</vt:lpstr>
      <vt:lpstr>PowerPoint Presentation</vt:lpstr>
      <vt:lpstr>Two basic models in the UK</vt:lpstr>
      <vt:lpstr>PowerPoint Presentation</vt:lpstr>
      <vt:lpstr>PowerPoint Presentation</vt:lpstr>
      <vt:lpstr>PowerPoint Presentation</vt:lpstr>
      <vt:lpstr>PowerPoint Presentation</vt:lpstr>
      <vt:lpstr>Talk to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Jenny Hanna</cp:lastModifiedBy>
  <cp:revision>43</cp:revision>
  <dcterms:created xsi:type="dcterms:W3CDTF">2013-07-14T20:33:27Z</dcterms:created>
  <dcterms:modified xsi:type="dcterms:W3CDTF">2017-03-01T14:59:04Z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0x010100FFDF5E4DBB8BAE49BE2BD33B5EA03B07</vt:lpwstr>
  </property>
</Properties>
</file>